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2" r:id="rId1"/>
  </p:sldMasterIdLst>
  <p:notesMasterIdLst>
    <p:notesMasterId r:id="rId44"/>
  </p:notesMasterIdLst>
  <p:handoutMasterIdLst>
    <p:handoutMasterId r:id="rId45"/>
  </p:handoutMasterIdLst>
  <p:sldIdLst>
    <p:sldId id="291" r:id="rId2"/>
    <p:sldId id="292" r:id="rId3"/>
    <p:sldId id="293" r:id="rId4"/>
    <p:sldId id="302" r:id="rId5"/>
    <p:sldId id="303" r:id="rId6"/>
    <p:sldId id="304" r:id="rId7"/>
    <p:sldId id="305" r:id="rId8"/>
    <p:sldId id="306" r:id="rId9"/>
    <p:sldId id="307" r:id="rId10"/>
    <p:sldId id="308" r:id="rId11"/>
    <p:sldId id="310" r:id="rId12"/>
    <p:sldId id="311" r:id="rId13"/>
    <p:sldId id="312" r:id="rId14"/>
    <p:sldId id="313" r:id="rId15"/>
    <p:sldId id="314" r:id="rId16"/>
    <p:sldId id="315" r:id="rId17"/>
    <p:sldId id="316" r:id="rId18"/>
    <p:sldId id="317" r:id="rId19"/>
    <p:sldId id="318" r:id="rId20"/>
    <p:sldId id="319" r:id="rId21"/>
    <p:sldId id="320" r:id="rId22"/>
    <p:sldId id="294" r:id="rId23"/>
    <p:sldId id="295" r:id="rId24"/>
    <p:sldId id="296" r:id="rId25"/>
    <p:sldId id="297" r:id="rId26"/>
    <p:sldId id="298" r:id="rId27"/>
    <p:sldId id="299" r:id="rId28"/>
    <p:sldId id="300" r:id="rId29"/>
    <p:sldId id="301" r:id="rId30"/>
    <p:sldId id="321" r:id="rId31"/>
    <p:sldId id="322" r:id="rId32"/>
    <p:sldId id="323" r:id="rId33"/>
    <p:sldId id="324" r:id="rId34"/>
    <p:sldId id="325" r:id="rId35"/>
    <p:sldId id="326" r:id="rId36"/>
    <p:sldId id="327" r:id="rId37"/>
    <p:sldId id="328" r:id="rId38"/>
    <p:sldId id="329" r:id="rId39"/>
    <p:sldId id="340" r:id="rId40"/>
    <p:sldId id="401" r:id="rId41"/>
    <p:sldId id="405" r:id="rId42"/>
    <p:sldId id="493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535482EB-4CC0-4EC7-8FA2-DF8E43AE6011}">
          <p14:sldIdLst>
            <p14:sldId id="291"/>
            <p14:sldId id="292"/>
            <p14:sldId id="293"/>
          </p14:sldIdLst>
        </p14:section>
        <p14:section name="What is Unit Testing" id="{C05BD989-252A-4AFA-B744-CDDCCB8E14D8}">
          <p14:sldIdLst>
            <p14:sldId id="302"/>
            <p14:sldId id="303"/>
            <p14:sldId id="304"/>
            <p14:sldId id="305"/>
            <p14:sldId id="306"/>
          </p14:sldIdLst>
        </p14:section>
        <p14:section name="Unit Testing Frameworks" id="{6F4F91BA-177C-4259-B6D6-2C748D26FE52}">
          <p14:sldIdLst>
            <p14:sldId id="307"/>
            <p14:sldId id="308"/>
            <p14:sldId id="310"/>
            <p14:sldId id="311"/>
            <p14:sldId id="312"/>
            <p14:sldId id="313"/>
            <p14:sldId id="314"/>
            <p14:sldId id="315"/>
            <p14:sldId id="316"/>
            <p14:sldId id="317"/>
            <p14:sldId id="318"/>
            <p14:sldId id="319"/>
            <p14:sldId id="320"/>
          </p14:sldIdLst>
        </p14:section>
        <p14:section name="Seven Testing Principles" id="{7BEA4179-EB04-4418-B5A4-565C3CF21297}">
          <p14:sldIdLst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</p14:sldIdLst>
        </p14:section>
        <p14:section name="Good Practices" id="{C2790E82-D56E-4E20-948C-32C63B29B72E}">
          <p14:sldIdLst>
            <p14:sldId id="321"/>
            <p14:sldId id="322"/>
            <p14:sldId id="323"/>
            <p14:sldId id="324"/>
            <p14:sldId id="325"/>
            <p14:sldId id="326"/>
            <p14:sldId id="327"/>
            <p14:sldId id="328"/>
            <p14:sldId id="329"/>
          </p14:sldIdLst>
        </p14:section>
        <p14:section name="Conclusion" id="{384A5352-A1E2-40E1-AEDA-8C1DFB0C031C}">
          <p14:sldIdLst>
            <p14:sldId id="340"/>
            <p14:sldId id="401"/>
            <p14:sldId id="405"/>
            <p14:sldId id="49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64646"/>
    <a:srgbClr val="F2A40D"/>
    <a:srgbClr val="DBBD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CC232DE-2511-49A3-B33B-FD78A94CD8E3}" v="22" dt="2019-12-04T16:40:36.347"/>
  </p1510:revLst>
</p1510:revInfo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899" autoAdjust="0"/>
    <p:restoredTop sz="95214" autoAdjust="0"/>
  </p:normalViewPr>
  <p:slideViewPr>
    <p:cSldViewPr showGuides="1">
      <p:cViewPr varScale="1">
        <p:scale>
          <a:sx n="82" d="100"/>
          <a:sy n="82" d="100"/>
        </p:scale>
        <p:origin x="446" y="67"/>
      </p:cViewPr>
      <p:guideLst>
        <p:guide orient="horz" pos="2184"/>
        <p:guide pos="3840"/>
      </p:guideLst>
    </p:cSldViewPr>
  </p:slideViewPr>
  <p:outlineViewPr>
    <p:cViewPr>
      <p:scale>
        <a:sx n="33" d="100"/>
        <a:sy n="33" d="100"/>
      </p:scale>
      <p:origin x="0" y="-9989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566"/>
    </p:cViewPr>
  </p:sorterViewPr>
  <p:notesViewPr>
    <p:cSldViewPr>
      <p:cViewPr varScale="1">
        <p:scale>
          <a:sx n="62" d="100"/>
          <a:sy n="62" d="100"/>
        </p:scale>
        <p:origin x="3154" y="72"/>
      </p:cViewPr>
      <p:guideLst/>
    </p:cSldViewPr>
  </p:notesViewPr>
  <p:gridSpacing cx="45000" cy="45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50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F20103-83CC-4A54-8FDE-9D37FC2629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53962-26EF-44E4-9E69-61B1727AB1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87215-0C8F-4762-A664-737A353EC9A4}" type="datetimeFigureOut">
              <a:rPr lang="bg-BG" smtClean="0"/>
              <a:t>20.11.2020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A6967E-448F-4887-8FCB-34482EFBCC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-1" y="8847000"/>
            <a:ext cx="6443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100" dirty="0"/>
              <a:t>© SoftUni – </a:t>
            </a:r>
            <a:r>
              <a:rPr lang="en-US" sz="1100" u="sng" dirty="0">
                <a:hlinkClick r:id="rId2"/>
              </a:rPr>
              <a:t>https://softuni.org</a:t>
            </a:r>
            <a:r>
              <a:rPr lang="en-US" sz="1100" dirty="0"/>
              <a:t>. Copyrighted document. Unauthorized copy or reproduction is not permitted.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554C2-DDBA-40E2-9536-53A07EC502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443999" y="8847000"/>
            <a:ext cx="412413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318AE-53F9-47EA-B5FE-E9473933AF11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150602968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84649-876A-46C9-8472-14CB09C070D8}" type="datetimeFigureOut">
              <a:rPr lang="en-US" smtClean="0"/>
              <a:t>11/20/2020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067CD-8E6B-4360-9AA8-C5DF2A48A6D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2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530847692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7">
            <a:extLst>
              <a:ext uri="{FF2B5EF4-FFF2-40B4-BE49-F238E27FC236}">
                <a16:creationId xmlns:a16="http://schemas.microsoft.com/office/drawing/2014/main" id="{B0CE9A7C-F4CB-400F-AAA0-F307462C51E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1016678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CD167B-4817-4434-BCA0-BA5CE9CD0AA9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A8992306-FD29-45BA-B52C-DBB65728F7A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3853444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5988AECE-162D-4CC3-80C5-72717D52CE8F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7465904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0F56FBBF-A57D-4785-91D8-3B2FFF31327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8870442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AF1A17BD-0CF1-4430-A17C-134032A43A8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27452023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CB167A3D-3D68-4F3C-972B-756A92FCF79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2822985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049B984-F964-47FF-8179-0A3007CE21C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A2DD27B6-6ADB-420E-A643-C8A3AD7B80A9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41705825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D1C0779-821B-433B-AB3A-0953EE966C7E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6CB802A7-039C-436B-ABC4-6F144001841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5699484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7548A-4D3C-449B-81A5-FA4BE4628490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C7C82559-23AA-443D-9BA0-3FA32896981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5253717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452766D-5988-4A85-9A9D-1504D9E40207}" type="slidenum">
              <a:rPr lang="en-US"/>
              <a:pPr/>
              <a:t>2</a:t>
            </a:fld>
            <a:r>
              <a:rPr lang="en-US" dirty="0"/>
              <a:t>##</a:t>
            </a:r>
          </a:p>
        </p:txBody>
      </p:sp>
      <p:sp>
        <p:nvSpPr>
          <p:cNvPr id="424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24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20345B7-0DDF-4254-9297-E8803A34DCD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7016575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0C9A64C8-F6EE-4AD1-A159-3F0C2C885CC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22464554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FD5873E5-C33C-4A83-966D-778651E97F7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25031414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14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C9F93855-908C-494A-8686-4981DB527E9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8805517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2A7601DD-A2A0-4027-A6CF-737C667ABF4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29247191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6E27CF6D-6170-4FDF-8910-8926163A912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41696053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bg-BG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4A3F2C3A-44CA-42F6-A93B-62A13F09E5D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25563302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your opinion which operation is most likely to cause your Operation system to fail?</a:t>
            </a: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Opening Microsoft Word</a:t>
            </a: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Open IE</a:t>
            </a: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Opening 10 different application all at the same time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CD167B-4817-4434-BCA0-BA5CE9CD0AA9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AE33BD6D-2A89-4B21-862F-DBDEA32EE78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29646723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hyperlink" Target="https://softuni.org/" TargetMode="Externa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hyperlink" Target="https://about.softuni.bg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11" Type="http://schemas.openxmlformats.org/officeDocument/2006/relationships/image" Target="../media/image4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hyperlink" Target="https://softuni.bg/" TargetMode="External"/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2" Type="http://schemas.openxmlformats.org/officeDocument/2006/relationships/hyperlink" Target="https://forum.softuni.bg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softuni.org/" TargetMode="External"/><Relationship Id="rId11" Type="http://schemas.openxmlformats.org/officeDocument/2006/relationships/image" Target="../media/image5.png"/><Relationship Id="rId5" Type="http://schemas.openxmlformats.org/officeDocument/2006/relationships/image" Target="../media/image17.png"/><Relationship Id="rId10" Type="http://schemas.openxmlformats.org/officeDocument/2006/relationships/hyperlink" Target="https://softuni.foundation/" TargetMode="External"/><Relationship Id="rId4" Type="http://schemas.openxmlformats.org/officeDocument/2006/relationships/hyperlink" Target="https://www.facebook.com/SoftwareUniversity" TargetMode="External"/><Relationship Id="rId9" Type="http://schemas.openxmlformats.org/officeDocument/2006/relationships/image" Target="../media/image19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Bottom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/>
        </p:nvSpPr>
        <p:spPr>
          <a:xfrm>
            <a:off x="0" y="6702676"/>
            <a:ext cx="12195176" cy="1553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4" name="Picture Logo SoftUni" descr="SoftUni logo">
            <a:extLst>
              <a:ext uri="{FF2B5EF4-FFF2-40B4-BE49-F238E27FC236}">
                <a16:creationId xmlns:a16="http://schemas.microsoft.com/office/drawing/2014/main" id="{C4D6B2A2-DFF0-4712-BFEC-6676BEC99FEC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4460" y="5184000"/>
            <a:ext cx="3751540" cy="1297655"/>
          </a:xfrm>
          <a:prstGeom prst="rect">
            <a:avLst/>
          </a:prstGeom>
        </p:spPr>
      </p:pic>
      <p:sp>
        <p:nvSpPr>
          <p:cNvPr id="31" name="Text Placeholder Company Site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8708505" y="6130863"/>
            <a:ext cx="2951518" cy="34155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r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7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Company Web Site</a:t>
            </a:r>
          </a:p>
        </p:txBody>
      </p:sp>
      <p:sp>
        <p:nvSpPr>
          <p:cNvPr id="30" name="Text Placeholder Company Name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8708505" y="5756628"/>
            <a:ext cx="2951518" cy="367080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r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9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Company Name</a:t>
            </a:r>
          </a:p>
        </p:txBody>
      </p:sp>
      <p:pic>
        <p:nvPicPr>
          <p:cNvPr id="35" name="Picture SoftUni Mascot" descr="SoftUni mascot">
            <a:extLst>
              <a:ext uri="{FF2B5EF4-FFF2-40B4-BE49-F238E27FC236}">
                <a16:creationId xmlns:a16="http://schemas.microsoft.com/office/drawing/2014/main" id="{951E7DA9-C5F0-43D9-B013-3BDF9EEF029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848924" y="2609644"/>
            <a:ext cx="2788893" cy="3018284"/>
          </a:xfrm>
          <a:prstGeom prst="rect">
            <a:avLst/>
          </a:prstGeom>
        </p:spPr>
      </p:pic>
      <p:pic>
        <p:nvPicPr>
          <p:cNvPr id="22" name="Picture Logo Software University" descr="Software University logo">
            <a:hlinkClick r:id="rId4"/>
            <a:extLst>
              <a:ext uri="{FF2B5EF4-FFF2-40B4-BE49-F238E27FC236}">
                <a16:creationId xmlns:a16="http://schemas.microsoft.com/office/drawing/2014/main" id="{F2315EB3-3FE4-4D3B-921E-5F209CEC13CB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944" y="5918567"/>
            <a:ext cx="1830305" cy="628159"/>
          </a:xfrm>
          <a:prstGeom prst="rect">
            <a:avLst/>
          </a:prstGeom>
        </p:spPr>
      </p:pic>
      <p:sp>
        <p:nvSpPr>
          <p:cNvPr id="40" name="Text Placeholder Author Position">
            <a:extLst>
              <a:ext uri="{FF2B5EF4-FFF2-40B4-BE49-F238E27FC236}">
                <a16:creationId xmlns:a16="http://schemas.microsoft.com/office/drawing/2014/main" id="{CD940256-851E-46C8-8BFB-A5ECA6C7DA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553082" y="5344180"/>
            <a:ext cx="2980696" cy="44479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3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Position</a:t>
            </a:r>
          </a:p>
        </p:txBody>
      </p:sp>
      <p:sp>
        <p:nvSpPr>
          <p:cNvPr id="36" name="Text Placeholder Author Name">
            <a:extLst>
              <a:ext uri="{FF2B5EF4-FFF2-40B4-BE49-F238E27FC236}">
                <a16:creationId xmlns:a16="http://schemas.microsoft.com/office/drawing/2014/main" id="{3B21F47B-DE1F-442D-A2B7-6866F87867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553082" y="4851838"/>
            <a:ext cx="2980696" cy="454398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7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Author Name</a:t>
            </a:r>
          </a:p>
        </p:txBody>
      </p:sp>
      <p:sp>
        <p:nvSpPr>
          <p:cNvPr id="33" name="Picture Placeholder Title Image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53082" y="2740913"/>
            <a:ext cx="4642919" cy="1936503"/>
          </a:xfrm>
        </p:spPr>
        <p:txBody>
          <a:bodyPr/>
          <a:lstStyle>
            <a:lvl1pPr marL="0" indent="0" algn="ctr" latinLnBrk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3" name="Presentation Subtitle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54182" y="1258272"/>
            <a:ext cx="11083636" cy="1315728"/>
          </a:xfrm>
        </p:spPr>
        <p:txBody>
          <a:bodyPr anchor="t" anchorCtr="0">
            <a:normAutofit/>
          </a:bodyPr>
          <a:lstStyle>
            <a:lvl1pPr marL="0" indent="0" algn="ctr" latinLnBrk="0">
              <a:buNone/>
              <a:defRPr sz="3598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Presentation Subtitle</a:t>
            </a:r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182" y="321502"/>
            <a:ext cx="11083636" cy="882654"/>
          </a:xfrm>
        </p:spPr>
        <p:txBody>
          <a:bodyPr/>
          <a:lstStyle>
            <a:lvl1pPr algn="ctr" latinLnBrk="0">
              <a:defRPr sz="4798"/>
            </a:lvl1pPr>
          </a:lstStyle>
          <a:p>
            <a:r>
              <a:rPr lang="en-US" noProof="0" dirty="0"/>
              <a:t>Presentation Title</a:t>
            </a:r>
          </a:p>
        </p:txBody>
      </p:sp>
      <p:pic>
        <p:nvPicPr>
          <p:cNvPr id="13" name="Picture Logo SoftUni" descr="SoftUni logo">
            <a:extLst>
              <a:ext uri="{FF2B5EF4-FFF2-40B4-BE49-F238E27FC236}">
                <a16:creationId xmlns:a16="http://schemas.microsoft.com/office/drawing/2014/main" id="{C4D6B2A2-DFF0-4712-BFEC-6676BEC99FE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4460" y="5184000"/>
            <a:ext cx="3751540" cy="1297655"/>
          </a:xfrm>
          <a:prstGeom prst="rect">
            <a:avLst/>
          </a:prstGeom>
        </p:spPr>
      </p:pic>
      <p:pic>
        <p:nvPicPr>
          <p:cNvPr id="15" name="Picture Logo Software University" descr="Software University logo">
            <a:hlinkClick r:id="rId4"/>
            <a:extLst>
              <a:ext uri="{FF2B5EF4-FFF2-40B4-BE49-F238E27FC236}">
                <a16:creationId xmlns:a16="http://schemas.microsoft.com/office/drawing/2014/main" id="{F2315EB3-3FE4-4D3B-921E-5F209CEC13CB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944" y="5918567"/>
            <a:ext cx="1830305" cy="628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998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>
            <a:extLst>
              <a:ext uri="{FF2B5EF4-FFF2-40B4-BE49-F238E27FC236}">
                <a16:creationId xmlns:a16="http://schemas.microsoft.com/office/drawing/2014/main" id="{F888EE71-82B3-40F1-A63F-7417422FB4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44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4" name="Text Placeholder Body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69002" y="1353866"/>
            <a:ext cx="7426234" cy="5219931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Picture Placeholder Left"/>
          <p:cNvSpPr>
            <a:spLocks noGrp="1"/>
          </p:cNvSpPr>
          <p:nvPr>
            <p:ph type="pic" idx="1" hasCustomPrompt="1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 latinLnBrk="0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noProof="0"/>
              <a:t>Your Picture Here</a:t>
            </a:r>
          </a:p>
        </p:txBody>
      </p:sp>
      <p:sp>
        <p:nvSpPr>
          <p:cNvPr id="3" name="Rectangle Left Second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Left First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Down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Rectangle Top">
            <a:extLst>
              <a:ext uri="{FF2B5EF4-FFF2-40B4-BE49-F238E27FC236}">
                <a16:creationId xmlns:a16="http://schemas.microsoft.com/office/drawing/2014/main" id="{274B8F05-DFCE-47BD-BAFD-DF93E1A63BDD}"/>
              </a:ext>
            </a:extLst>
          </p:cNvPr>
          <p:cNvSpPr/>
          <p:nvPr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Logo Software University" descr="Software University logo">
            <a:extLst>
              <a:ext uri="{FF2B5EF4-FFF2-40B4-BE49-F238E27FC236}">
                <a16:creationId xmlns:a16="http://schemas.microsoft.com/office/drawing/2014/main" id="{233CBB95-791E-4630-B3D9-FADFCE7BCF52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3" name="Slide Title">
            <a:extLst>
              <a:ext uri="{FF2B5EF4-FFF2-40B4-BE49-F238E27FC236}">
                <a16:creationId xmlns:a16="http://schemas.microsoft.com/office/drawing/2014/main" id="{3F218E34-55D7-4290-BFE4-80F31F9415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sp>
        <p:nvSpPr>
          <p:cNvPr id="16" name="Rectangle Top">
            <a:extLst>
              <a:ext uri="{FF2B5EF4-FFF2-40B4-BE49-F238E27FC236}">
                <a16:creationId xmlns:a16="http://schemas.microsoft.com/office/drawing/2014/main" id="{274B8F05-DFCE-47BD-BAFD-DF93E1A63BDD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7" name="Logo Software University" descr="Software University logo">
            <a:extLst>
              <a:ext uri="{FF2B5EF4-FFF2-40B4-BE49-F238E27FC236}">
                <a16:creationId xmlns:a16="http://schemas.microsoft.com/office/drawing/2014/main" id="{233CBB95-791E-4630-B3D9-FADFCE7BCF5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187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Bottom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/>
        </p:nvSpPr>
        <p:spPr>
          <a:xfrm>
            <a:off x="0" y="6371332"/>
            <a:ext cx="12195176" cy="4872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3" name="Rectangle Bottom Copyright">
            <a:extLst>
              <a:ext uri="{FF2B5EF4-FFF2-40B4-BE49-F238E27FC236}">
                <a16:creationId xmlns:a16="http://schemas.microsoft.com/office/drawing/2014/main" id="{B07FB7FB-DA6C-4F5D-B068-357F0FCE27D8}"/>
              </a:ext>
            </a:extLst>
          </p:cNvPr>
          <p:cNvSpPr/>
          <p:nvPr/>
        </p:nvSpPr>
        <p:spPr>
          <a:xfrm>
            <a:off x="111000" y="6454758"/>
            <a:ext cx="11970000" cy="258449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© SoftUni – </a:t>
            </a:r>
            <a:r>
              <a:rPr lang="en-US" sz="1600" u="sng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https://about.softuni.bg</a:t>
            </a:r>
            <a:r>
              <a:rPr lang="en-US" sz="1600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Copyrighted document. Unauthorized copy, reproduction or use is not permitted.</a:t>
            </a:r>
            <a:endParaRPr lang="en-US" sz="2400" noProof="0" dirty="0">
              <a:solidFill>
                <a:schemeClr val="bg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26" name="Picture SoftUni Mascot" descr="SoftUni mascot with open hand">
            <a:extLst>
              <a:ext uri="{FF2B5EF4-FFF2-40B4-BE49-F238E27FC236}">
                <a16:creationId xmlns:a16="http://schemas.microsoft.com/office/drawing/2014/main" id="{247CFF3C-C4FA-493D-8505-DF469F4D36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586" y="2898830"/>
            <a:ext cx="2451608" cy="2959741"/>
          </a:xfrm>
          <a:prstGeom prst="rect">
            <a:avLst/>
          </a:prstGeom>
        </p:spPr>
      </p:pic>
      <p:grpSp>
        <p:nvGrpSpPr>
          <p:cNvPr id="2" name="Group SoftUni Brands">
            <a:extLst>
              <a:ext uri="{FF2B5EF4-FFF2-40B4-BE49-F238E27FC236}">
                <a16:creationId xmlns:a16="http://schemas.microsoft.com/office/drawing/2014/main" id="{418FAE34-C1F8-46C7-A4AE-F270D1E70F25}"/>
              </a:ext>
            </a:extLst>
          </p:cNvPr>
          <p:cNvGrpSpPr/>
          <p:nvPr/>
        </p:nvGrpSpPr>
        <p:grpSpPr>
          <a:xfrm>
            <a:off x="3332216" y="1702473"/>
            <a:ext cx="8314909" cy="3543782"/>
            <a:chOff x="3332216" y="1702473"/>
            <a:chExt cx="8314909" cy="3543782"/>
          </a:xfrm>
        </p:grpSpPr>
        <p:pic>
          <p:nvPicPr>
            <p:cNvPr id="24" name="Picture SoftUni Kids Logo" descr="SoftUni Kids logo">
              <a:extLst>
                <a:ext uri="{FF2B5EF4-FFF2-40B4-BE49-F238E27FC236}">
                  <a16:creationId xmlns:a16="http://schemas.microsoft.com/office/drawing/2014/main" id="{B0812936-74B6-4265-8C08-AEDC8C79870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16883" y="3776294"/>
              <a:ext cx="1130242" cy="1389256"/>
            </a:xfrm>
            <a:prstGeom prst="rect">
              <a:avLst/>
            </a:prstGeom>
          </p:spPr>
        </p:pic>
        <p:pic>
          <p:nvPicPr>
            <p:cNvPr id="23" name="Picture SoftUni Foundation Logo" descr="SoftUni Foundation logo">
              <a:extLst>
                <a:ext uri="{FF2B5EF4-FFF2-40B4-BE49-F238E27FC236}">
                  <a16:creationId xmlns:a16="http://schemas.microsoft.com/office/drawing/2014/main" id="{6643F71A-2013-433A-8322-FBAAED3162D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53913" y="3788231"/>
              <a:ext cx="1166400" cy="1350756"/>
            </a:xfrm>
            <a:prstGeom prst="rect">
              <a:avLst/>
            </a:prstGeom>
          </p:spPr>
        </p:pic>
        <p:pic>
          <p:nvPicPr>
            <p:cNvPr id="22" name="Picture SoftUni Digital Logo" descr="SoftUni Digital logo">
              <a:extLst>
                <a:ext uri="{FF2B5EF4-FFF2-40B4-BE49-F238E27FC236}">
                  <a16:creationId xmlns:a16="http://schemas.microsoft.com/office/drawing/2014/main" id="{0A83D66F-855B-463B-920B-BF239B01A20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7695" y="3789000"/>
              <a:ext cx="1084614" cy="1457255"/>
            </a:xfrm>
            <a:prstGeom prst="rect">
              <a:avLst/>
            </a:prstGeom>
          </p:spPr>
        </p:pic>
        <p:pic>
          <p:nvPicPr>
            <p:cNvPr id="21" name="Picture SoftUni Creative Logo" descr="SoftUni Creative logo">
              <a:extLst>
                <a:ext uri="{FF2B5EF4-FFF2-40B4-BE49-F238E27FC236}">
                  <a16:creationId xmlns:a16="http://schemas.microsoft.com/office/drawing/2014/main" id="{EA755AAE-BA08-481C-9224-0061170EE4B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3913" y="3776293"/>
              <a:ext cx="1166400" cy="1389257"/>
            </a:xfrm>
            <a:prstGeom prst="rect">
              <a:avLst/>
            </a:prstGeom>
          </p:spPr>
        </p:pic>
        <p:pic>
          <p:nvPicPr>
            <p:cNvPr id="20" name="Picture SoftUni Svetlina Logo" descr="SoftUni Svetlina logo">
              <a:extLst>
                <a:ext uri="{FF2B5EF4-FFF2-40B4-BE49-F238E27FC236}">
                  <a16:creationId xmlns:a16="http://schemas.microsoft.com/office/drawing/2014/main" id="{827D15FD-4C66-4B85-98E6-7826AA8F61C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5029" y="3776293"/>
              <a:ext cx="1166400" cy="1402229"/>
            </a:xfrm>
            <a:prstGeom prst="rect">
              <a:avLst/>
            </a:prstGeom>
          </p:spPr>
        </p:pic>
        <p:pic>
          <p:nvPicPr>
            <p:cNvPr id="25" name="Picture Software University Logo" descr="Software University logo">
              <a:extLst>
                <a:ext uri="{FF2B5EF4-FFF2-40B4-BE49-F238E27FC236}">
                  <a16:creationId xmlns:a16="http://schemas.microsoft.com/office/drawing/2014/main" id="{C74C190C-5856-41B9-8819-AE8DE0E1098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2216" y="3776295"/>
              <a:ext cx="1164654" cy="1440000"/>
            </a:xfrm>
            <a:prstGeom prst="rect">
              <a:avLst/>
            </a:prstGeom>
          </p:spPr>
        </p:pic>
        <p:cxnSp>
          <p:nvCxnSpPr>
            <p:cNvPr id="33" name="Straight Connector 6">
              <a:extLst>
                <a:ext uri="{FF2B5EF4-FFF2-40B4-BE49-F238E27FC236}">
                  <a16:creationId xmlns:a16="http://schemas.microsoft.com/office/drawing/2014/main" id="{5C63D1E8-4A92-4691-8A24-A2FC7E8008E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077113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5">
              <a:extLst>
                <a:ext uri="{FF2B5EF4-FFF2-40B4-BE49-F238E27FC236}">
                  <a16:creationId xmlns:a16="http://schemas.microsoft.com/office/drawing/2014/main" id="{6E91D320-3732-40B8-864D-142D0A277ED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63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4">
              <a:extLst>
                <a:ext uri="{FF2B5EF4-FFF2-40B4-BE49-F238E27FC236}">
                  <a16:creationId xmlns:a16="http://schemas.microsoft.com/office/drawing/2014/main" id="{299ABE09-E33C-46B7-A80D-7BF4A6956211}"/>
                </a:ext>
              </a:extLst>
            </p:cNvPr>
            <p:cNvCxnSpPr/>
            <p:nvPr userDrawn="1"/>
          </p:nvCxnSpPr>
          <p:spPr>
            <a:xfrm>
              <a:off x="819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3">
              <a:extLst>
                <a:ext uri="{FF2B5EF4-FFF2-40B4-BE49-F238E27FC236}">
                  <a16:creationId xmlns:a16="http://schemas.microsoft.com/office/drawing/2014/main" id="{93DDBF37-0764-47AA-94E3-9A44F3ED8FB5}"/>
                </a:ext>
              </a:extLst>
            </p:cNvPr>
            <p:cNvCxnSpPr/>
            <p:nvPr userDrawn="1"/>
          </p:nvCxnSpPr>
          <p:spPr>
            <a:xfrm>
              <a:off x="675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">
              <a:extLst>
                <a:ext uri="{FF2B5EF4-FFF2-40B4-BE49-F238E27FC236}">
                  <a16:creationId xmlns:a16="http://schemas.microsoft.com/office/drawing/2014/main" id="{72BFE2F3-0845-4E5B-9375-E9D4027DD675}"/>
                </a:ext>
              </a:extLst>
            </p:cNvPr>
            <p:cNvCxnSpPr/>
            <p:nvPr userDrawn="1"/>
          </p:nvCxnSpPr>
          <p:spPr>
            <a:xfrm>
              <a:off x="5309913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1">
              <a:extLst>
                <a:ext uri="{FF2B5EF4-FFF2-40B4-BE49-F238E27FC236}">
                  <a16:creationId xmlns:a16="http://schemas.microsoft.com/office/drawing/2014/main" id="{D4E5982E-3110-47E1-A5BB-91B7BECC3093}"/>
                </a:ext>
              </a:extLst>
            </p:cNvPr>
            <p:cNvCxnSpPr/>
            <p:nvPr userDrawn="1"/>
          </p:nvCxnSpPr>
          <p:spPr>
            <a:xfrm>
              <a:off x="3915327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Horizontal">
              <a:extLst>
                <a:ext uri="{FF2B5EF4-FFF2-40B4-BE49-F238E27FC236}">
                  <a16:creationId xmlns:a16="http://schemas.microsoft.com/office/drawing/2014/main" id="{5F62FB7C-BD6E-4383-98C1-2CF30F34CAF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915327" y="3335565"/>
              <a:ext cx="716178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0">
              <a:extLst>
                <a:ext uri="{FF2B5EF4-FFF2-40B4-BE49-F238E27FC236}">
                  <a16:creationId xmlns:a16="http://schemas.microsoft.com/office/drawing/2014/main" id="{C84A0FE1-723D-4682-8682-77BAD950EE15}"/>
                </a:ext>
              </a:extLst>
            </p:cNvPr>
            <p:cNvCxnSpPr/>
            <p:nvPr userDrawn="1"/>
          </p:nvCxnSpPr>
          <p:spPr>
            <a:xfrm>
              <a:off x="7496220" y="309299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Picture SoftUni Logo" descr="SoftUni logo">
              <a:extLst>
                <a:ext uri="{FF2B5EF4-FFF2-40B4-BE49-F238E27FC236}">
                  <a16:creationId xmlns:a16="http://schemas.microsoft.com/office/drawing/2014/main" id="{A0675455-B7FA-4569-A5FD-A3B0F20B2A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96770" y="1702473"/>
              <a:ext cx="1198901" cy="1198901"/>
            </a:xfrm>
            <a:prstGeom prst="rect">
              <a:avLst/>
            </a:prstGeom>
          </p:spPr>
        </p:pic>
      </p:grpSp>
      <p:sp>
        <p:nvSpPr>
          <p:cNvPr id="19" name="Slide Title">
            <a:extLst>
              <a:ext uri="{FF2B5EF4-FFF2-40B4-BE49-F238E27FC236}">
                <a16:creationId xmlns:a16="http://schemas.microsoft.com/office/drawing/2014/main" id="{7CFDBB16-985C-4CC7-B6DB-B81B360379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628" y="703244"/>
            <a:ext cx="5916372" cy="1033303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marR="0" lvl="0" indent="0" algn="l" defTabSz="913852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E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kumimoji="0" lang="en-US" sz="8797" b="1" i="0" u="none" strike="noStrike" kern="1200" cap="none" spc="0" normalizeH="0" baseline="0" noProof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Click to edit Master title style</a:t>
            </a:r>
            <a:endParaRPr kumimoji="0" lang="en-US" sz="8797" b="1" i="0" u="none" strike="noStrike" kern="1200" cap="none" spc="150" normalizeH="0" baseline="0" noProof="0" dirty="0">
              <a:ln w="11430"/>
              <a:solidFill>
                <a:srgbClr val="234465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6" name="Logo Software University" descr="Software University logo">
            <a:extLst>
              <a:ext uri="{FF2B5EF4-FFF2-40B4-BE49-F238E27FC236}">
                <a16:creationId xmlns:a16="http://schemas.microsoft.com/office/drawing/2014/main" id="{67FC4D2E-913D-432A-B658-F0D82839FA5E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7"/>
            <a:ext cx="2013336" cy="690975"/>
          </a:xfrm>
          <a:prstGeom prst="rect">
            <a:avLst/>
          </a:prstGeom>
        </p:spPr>
      </p:pic>
      <p:sp>
        <p:nvSpPr>
          <p:cNvPr id="37" name="Rectangle Bottom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 userDrawn="1"/>
        </p:nvSpPr>
        <p:spPr>
          <a:xfrm>
            <a:off x="0" y="6371332"/>
            <a:ext cx="12195176" cy="4872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8" name="Rectangle Bottom Copyright">
            <a:extLst>
              <a:ext uri="{FF2B5EF4-FFF2-40B4-BE49-F238E27FC236}">
                <a16:creationId xmlns:a16="http://schemas.microsoft.com/office/drawing/2014/main" id="{B07FB7FB-DA6C-4F5D-B068-357F0FCE27D8}"/>
              </a:ext>
            </a:extLst>
          </p:cNvPr>
          <p:cNvSpPr/>
          <p:nvPr userDrawn="1"/>
        </p:nvSpPr>
        <p:spPr>
          <a:xfrm>
            <a:off x="111000" y="6454758"/>
            <a:ext cx="11970000" cy="258449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© SoftUni – </a:t>
            </a:r>
            <a:r>
              <a:rPr lang="en-US" sz="1600" dirty="0">
                <a:hlinkClick r:id="rId2"/>
              </a:rPr>
              <a:t>https://about.softuni.bg</a:t>
            </a:r>
            <a:r>
              <a:rPr lang="en-US" sz="1600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2"/>
              </a:rPr>
              <a:t>. </a:t>
            </a:r>
            <a:r>
              <a:rPr lang="en-US" sz="1600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Copyrighted document. Unauthorized copy, reproduction or use is not permitted.</a:t>
            </a:r>
            <a:endParaRPr lang="en-US" sz="2400" noProof="0" dirty="0">
              <a:solidFill>
                <a:schemeClr val="bg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grpSp>
        <p:nvGrpSpPr>
          <p:cNvPr id="39" name="Group SoftUni Brands">
            <a:extLst>
              <a:ext uri="{FF2B5EF4-FFF2-40B4-BE49-F238E27FC236}">
                <a16:creationId xmlns:a16="http://schemas.microsoft.com/office/drawing/2014/main" id="{418FAE34-C1F8-46C7-A4AE-F270D1E70F25}"/>
              </a:ext>
            </a:extLst>
          </p:cNvPr>
          <p:cNvGrpSpPr/>
          <p:nvPr userDrawn="1"/>
        </p:nvGrpSpPr>
        <p:grpSpPr>
          <a:xfrm>
            <a:off x="3332216" y="1702473"/>
            <a:ext cx="8314909" cy="3543782"/>
            <a:chOff x="3332216" y="1702473"/>
            <a:chExt cx="8314909" cy="3543782"/>
          </a:xfrm>
        </p:grpSpPr>
        <p:pic>
          <p:nvPicPr>
            <p:cNvPr id="40" name="Picture SoftUni Kids Logo" descr="SoftUni Kids logo">
              <a:extLst>
                <a:ext uri="{FF2B5EF4-FFF2-40B4-BE49-F238E27FC236}">
                  <a16:creationId xmlns:a16="http://schemas.microsoft.com/office/drawing/2014/main" id="{B0812936-74B6-4265-8C08-AEDC8C79870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16883" y="3776294"/>
              <a:ext cx="1130242" cy="1389256"/>
            </a:xfrm>
            <a:prstGeom prst="rect">
              <a:avLst/>
            </a:prstGeom>
          </p:spPr>
        </p:pic>
        <p:pic>
          <p:nvPicPr>
            <p:cNvPr id="41" name="Picture SoftUni Foundation Logo" descr="SoftUni Foundation logo">
              <a:extLst>
                <a:ext uri="{FF2B5EF4-FFF2-40B4-BE49-F238E27FC236}">
                  <a16:creationId xmlns:a16="http://schemas.microsoft.com/office/drawing/2014/main" id="{6643F71A-2013-433A-8322-FBAAED3162D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53913" y="3788231"/>
              <a:ext cx="1166400" cy="1350756"/>
            </a:xfrm>
            <a:prstGeom prst="rect">
              <a:avLst/>
            </a:prstGeom>
          </p:spPr>
        </p:pic>
        <p:pic>
          <p:nvPicPr>
            <p:cNvPr id="42" name="Picture SoftUni Digital Logo" descr="SoftUni Digital logo">
              <a:extLst>
                <a:ext uri="{FF2B5EF4-FFF2-40B4-BE49-F238E27FC236}">
                  <a16:creationId xmlns:a16="http://schemas.microsoft.com/office/drawing/2014/main" id="{0A83D66F-855B-463B-920B-BF239B01A20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7695" y="3789000"/>
              <a:ext cx="1084614" cy="1457255"/>
            </a:xfrm>
            <a:prstGeom prst="rect">
              <a:avLst/>
            </a:prstGeom>
          </p:spPr>
        </p:pic>
        <p:pic>
          <p:nvPicPr>
            <p:cNvPr id="43" name="Picture SoftUni Creative Logo" descr="SoftUni Creative logo">
              <a:extLst>
                <a:ext uri="{FF2B5EF4-FFF2-40B4-BE49-F238E27FC236}">
                  <a16:creationId xmlns:a16="http://schemas.microsoft.com/office/drawing/2014/main" id="{EA755AAE-BA08-481C-9224-0061170EE4B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3913" y="3776293"/>
              <a:ext cx="1166400" cy="1389257"/>
            </a:xfrm>
            <a:prstGeom prst="rect">
              <a:avLst/>
            </a:prstGeom>
          </p:spPr>
        </p:pic>
        <p:pic>
          <p:nvPicPr>
            <p:cNvPr id="44" name="Picture SoftUni Svetlina Logo" descr="SoftUni Svetlina logo">
              <a:extLst>
                <a:ext uri="{FF2B5EF4-FFF2-40B4-BE49-F238E27FC236}">
                  <a16:creationId xmlns:a16="http://schemas.microsoft.com/office/drawing/2014/main" id="{827D15FD-4C66-4B85-98E6-7826AA8F61C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5029" y="3776293"/>
              <a:ext cx="1166400" cy="1402229"/>
            </a:xfrm>
            <a:prstGeom prst="rect">
              <a:avLst/>
            </a:prstGeom>
          </p:spPr>
        </p:pic>
        <p:pic>
          <p:nvPicPr>
            <p:cNvPr id="45" name="Picture Software University Logo" descr="Software University logo">
              <a:extLst>
                <a:ext uri="{FF2B5EF4-FFF2-40B4-BE49-F238E27FC236}">
                  <a16:creationId xmlns:a16="http://schemas.microsoft.com/office/drawing/2014/main" id="{C74C190C-5856-41B9-8819-AE8DE0E1098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2216" y="3776295"/>
              <a:ext cx="1164654" cy="1440000"/>
            </a:xfrm>
            <a:prstGeom prst="rect">
              <a:avLst/>
            </a:prstGeom>
          </p:spPr>
        </p:pic>
        <p:cxnSp>
          <p:nvCxnSpPr>
            <p:cNvPr id="46" name="Straight Connector 6">
              <a:extLst>
                <a:ext uri="{FF2B5EF4-FFF2-40B4-BE49-F238E27FC236}">
                  <a16:creationId xmlns:a16="http://schemas.microsoft.com/office/drawing/2014/main" id="{5C63D1E8-4A92-4691-8A24-A2FC7E8008E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077113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5">
              <a:extLst>
                <a:ext uri="{FF2B5EF4-FFF2-40B4-BE49-F238E27FC236}">
                  <a16:creationId xmlns:a16="http://schemas.microsoft.com/office/drawing/2014/main" id="{6E91D320-3732-40B8-864D-142D0A277ED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63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">
              <a:extLst>
                <a:ext uri="{FF2B5EF4-FFF2-40B4-BE49-F238E27FC236}">
                  <a16:creationId xmlns:a16="http://schemas.microsoft.com/office/drawing/2014/main" id="{299ABE09-E33C-46B7-A80D-7BF4A6956211}"/>
                </a:ext>
              </a:extLst>
            </p:cNvPr>
            <p:cNvCxnSpPr/>
            <p:nvPr userDrawn="1"/>
          </p:nvCxnSpPr>
          <p:spPr>
            <a:xfrm>
              <a:off x="819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3">
              <a:extLst>
                <a:ext uri="{FF2B5EF4-FFF2-40B4-BE49-F238E27FC236}">
                  <a16:creationId xmlns:a16="http://schemas.microsoft.com/office/drawing/2014/main" id="{93DDBF37-0764-47AA-94E3-9A44F3ED8FB5}"/>
                </a:ext>
              </a:extLst>
            </p:cNvPr>
            <p:cNvCxnSpPr/>
            <p:nvPr userDrawn="1"/>
          </p:nvCxnSpPr>
          <p:spPr>
            <a:xfrm>
              <a:off x="675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2">
              <a:extLst>
                <a:ext uri="{FF2B5EF4-FFF2-40B4-BE49-F238E27FC236}">
                  <a16:creationId xmlns:a16="http://schemas.microsoft.com/office/drawing/2014/main" id="{72BFE2F3-0845-4E5B-9375-E9D4027DD675}"/>
                </a:ext>
              </a:extLst>
            </p:cNvPr>
            <p:cNvCxnSpPr/>
            <p:nvPr userDrawn="1"/>
          </p:nvCxnSpPr>
          <p:spPr>
            <a:xfrm>
              <a:off x="5309913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1">
              <a:extLst>
                <a:ext uri="{FF2B5EF4-FFF2-40B4-BE49-F238E27FC236}">
                  <a16:creationId xmlns:a16="http://schemas.microsoft.com/office/drawing/2014/main" id="{D4E5982E-3110-47E1-A5BB-91B7BECC3093}"/>
                </a:ext>
              </a:extLst>
            </p:cNvPr>
            <p:cNvCxnSpPr/>
            <p:nvPr userDrawn="1"/>
          </p:nvCxnSpPr>
          <p:spPr>
            <a:xfrm>
              <a:off x="3915327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Horizontal">
              <a:extLst>
                <a:ext uri="{FF2B5EF4-FFF2-40B4-BE49-F238E27FC236}">
                  <a16:creationId xmlns:a16="http://schemas.microsoft.com/office/drawing/2014/main" id="{5F62FB7C-BD6E-4383-98C1-2CF30F34CAF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915327" y="3335565"/>
              <a:ext cx="716178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0">
              <a:extLst>
                <a:ext uri="{FF2B5EF4-FFF2-40B4-BE49-F238E27FC236}">
                  <a16:creationId xmlns:a16="http://schemas.microsoft.com/office/drawing/2014/main" id="{C84A0FE1-723D-4682-8682-77BAD950EE15}"/>
                </a:ext>
              </a:extLst>
            </p:cNvPr>
            <p:cNvCxnSpPr/>
            <p:nvPr userDrawn="1"/>
          </p:nvCxnSpPr>
          <p:spPr>
            <a:xfrm>
              <a:off x="7496220" y="309299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5" name="Picture SoftUni Logo" descr="SoftUni logo">
              <a:extLst>
                <a:ext uri="{FF2B5EF4-FFF2-40B4-BE49-F238E27FC236}">
                  <a16:creationId xmlns:a16="http://schemas.microsoft.com/office/drawing/2014/main" id="{A0675455-B7FA-4569-A5FD-A3B0F20B2A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96770" y="1702473"/>
              <a:ext cx="1198901" cy="1198901"/>
            </a:xfrm>
            <a:prstGeom prst="rect">
              <a:avLst/>
            </a:prstGeom>
          </p:spPr>
        </p:pic>
      </p:grpSp>
      <p:pic>
        <p:nvPicPr>
          <p:cNvPr id="56" name="Logo Software University" descr="Software University logo">
            <a:extLst>
              <a:ext uri="{FF2B5EF4-FFF2-40B4-BE49-F238E27FC236}">
                <a16:creationId xmlns:a16="http://schemas.microsoft.com/office/drawing/2014/main" id="{67FC4D2E-913D-432A-B658-F0D82839FA5E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7"/>
            <a:ext cx="2013336" cy="69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805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bou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">
            <a:extLst>
              <a:ext uri="{FF2B5EF4-FFF2-40B4-BE49-F238E27FC236}">
                <a16:creationId xmlns:a16="http://schemas.microsoft.com/office/drawing/2014/main" id="{5B8761D8-B42F-4A70-A0CE-682CEB2AE3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pic>
        <p:nvPicPr>
          <p:cNvPr id="19" name="Picture Forum" descr="Forum icon">
            <a:hlinkClick r:id="rId2" tooltip="Software University Discussion Forum"/>
            <a:extLst>
              <a:ext uri="{FF2B5EF4-FFF2-40B4-BE49-F238E27FC236}">
                <a16:creationId xmlns:a16="http://schemas.microsoft.com/office/drawing/2014/main" id="{98C579AD-FAF5-4B28-9B52-5457F1E9006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24350" y="5249556"/>
            <a:ext cx="970156" cy="965726"/>
          </a:xfrm>
          <a:prstGeom prst="rect">
            <a:avLst/>
          </a:prstGeom>
        </p:spPr>
      </p:pic>
      <p:pic>
        <p:nvPicPr>
          <p:cNvPr id="17" name="Picture Logo FB" descr="Facebook logo">
            <a:hlinkClick r:id="rId4" tooltip="Software University @ Facebook"/>
            <a:extLst>
              <a:ext uri="{FF2B5EF4-FFF2-40B4-BE49-F238E27FC236}">
                <a16:creationId xmlns:a16="http://schemas.microsoft.com/office/drawing/2014/main" id="{6B2C510E-5EF2-49F6-B926-2BD74CD3C7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507451" y="3689937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Logo SoftUni Right" descr="Software University logo">
            <a:hlinkClick r:id="rId6"/>
            <a:extLst>
              <a:ext uri="{FF2B5EF4-FFF2-40B4-BE49-F238E27FC236}">
                <a16:creationId xmlns:a16="http://schemas.microsoft.com/office/drawing/2014/main" id="{F4604840-E810-44B7-9FF1-3B28CD68B758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3401" y="1674000"/>
            <a:ext cx="1192055" cy="1473880"/>
          </a:xfrm>
          <a:prstGeom prst="rect">
            <a:avLst/>
          </a:prstGeom>
        </p:spPr>
      </p:pic>
      <p:pic>
        <p:nvPicPr>
          <p:cNvPr id="16" name="Picture SoftUni Mascot" descr="SoftUni mascot">
            <a:hlinkClick r:id="rId8"/>
            <a:extLst>
              <a:ext uri="{FF2B5EF4-FFF2-40B4-BE49-F238E27FC236}">
                <a16:creationId xmlns:a16="http://schemas.microsoft.com/office/drawing/2014/main" id="{07C965FA-A87E-4824-AFA8-C67AF548A76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81957" y="2584289"/>
            <a:ext cx="2732955" cy="3630993"/>
          </a:xfrm>
          <a:prstGeom prst="rect">
            <a:avLst/>
          </a:prstGeom>
        </p:spPr>
      </p:pic>
      <p:sp>
        <p:nvSpPr>
          <p:cNvPr id="12" name="Slide Body Text">
            <a:extLst>
              <a:ext uri="{FF2B5EF4-FFF2-40B4-BE49-F238E27FC236}">
                <a16:creationId xmlns:a16="http://schemas.microsoft.com/office/drawing/2014/main" id="{0C1F9416-8B6E-46DE-973C-777785E27A26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52410" y="1186307"/>
            <a:ext cx="8688590" cy="5496127"/>
          </a:xfrm>
        </p:spPr>
        <p:txBody>
          <a:bodyPr wrap="square">
            <a:noAutofit/>
          </a:bodyPr>
          <a:lstStyle>
            <a:lvl1pPr latinLnBrk="0">
              <a:buClr>
                <a:schemeClr val="tx1"/>
              </a:buClr>
              <a:defRPr sz="2798"/>
            </a:lvl1pPr>
            <a:lvl2pPr marL="989981" marR="0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 sz="2800"/>
            </a:lvl2pPr>
            <a:lvl3pPr>
              <a:buClr>
                <a:schemeClr val="tx1"/>
              </a:buClr>
              <a:defRPr/>
            </a:lvl3pPr>
          </a:lstStyle>
          <a:p>
            <a:r>
              <a:rPr lang="en-US" sz="3000" noProof="0" dirty="0"/>
              <a:t>Software University – High-Quality Education, Profession and Job for Software Developers</a:t>
            </a:r>
          </a:p>
          <a:p>
            <a:pPr lvl="1"/>
            <a:r>
              <a:rPr lang="en-US" noProof="1">
                <a:hlinkClick r:id="rId8"/>
              </a:rPr>
              <a:t>softuni.bg</a:t>
            </a:r>
            <a:endParaRPr lang="en-US" noProof="1"/>
          </a:p>
          <a:p>
            <a:r>
              <a:rPr lang="en-US" sz="3000" noProof="0" dirty="0"/>
              <a:t>Software University Foundation</a:t>
            </a:r>
          </a:p>
          <a:p>
            <a:pPr lvl="1"/>
            <a:r>
              <a:rPr lang="en-US" noProof="1">
                <a:hlinkClick r:id="rId10"/>
              </a:rPr>
              <a:t>softuni.foundation</a:t>
            </a:r>
            <a:endParaRPr lang="en-US" noProof="1"/>
          </a:p>
          <a:p>
            <a:r>
              <a:rPr lang="en-US" sz="3000" noProof="0" dirty="0"/>
              <a:t>Software University @ Facebook</a:t>
            </a:r>
          </a:p>
          <a:p>
            <a:pPr lvl="1"/>
            <a:r>
              <a:rPr lang="en-US" noProof="1">
                <a:hlinkClick r:id="rId4"/>
              </a:rPr>
              <a:t>facebook.com/SoftwareUniversity</a:t>
            </a:r>
            <a:endParaRPr lang="en-US" noProof="1"/>
          </a:p>
          <a:p>
            <a:r>
              <a:rPr lang="en-US" sz="3000" noProof="0" dirty="0"/>
              <a:t>Software University Forums</a:t>
            </a:r>
          </a:p>
          <a:p>
            <a:pPr lvl="1"/>
            <a:r>
              <a:rPr lang="en-US" noProof="1">
                <a:hlinkClick r:id="rId2"/>
              </a:rPr>
              <a:t>forum.softuni.bg</a:t>
            </a:r>
            <a:endParaRPr lang="en-US" noProof="1"/>
          </a:p>
        </p:txBody>
      </p:sp>
      <p:sp>
        <p:nvSpPr>
          <p:cNvPr id="10" name="Rectangle Top">
            <a:extLst>
              <a:ext uri="{FF2B5EF4-FFF2-40B4-BE49-F238E27FC236}">
                <a16:creationId xmlns:a16="http://schemas.microsoft.com/office/drawing/2014/main" id="{86646B95-5E3B-4DE8-9118-031C2C296D8C}"/>
              </a:ext>
            </a:extLst>
          </p:cNvPr>
          <p:cNvSpPr/>
          <p:nvPr/>
        </p:nvSpPr>
        <p:spPr>
          <a:xfrm>
            <a:off x="0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1" name="Logo Software University" descr="Software University logo">
            <a:extLst>
              <a:ext uri="{FF2B5EF4-FFF2-40B4-BE49-F238E27FC236}">
                <a16:creationId xmlns:a16="http://schemas.microsoft.com/office/drawing/2014/main" id="{58AB1944-B146-4E89-B2D9-426EB610F319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8" name="Slide Title">
            <a:extLst>
              <a:ext uri="{FF2B5EF4-FFF2-40B4-BE49-F238E27FC236}">
                <a16:creationId xmlns:a16="http://schemas.microsoft.com/office/drawing/2014/main" id="{AE87ED9C-76E1-4D85-9B06-3AF44AABB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286" y="108873"/>
            <a:ext cx="9742626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Trainings @ Software University (SoftUni)</a:t>
            </a:r>
          </a:p>
        </p:txBody>
      </p:sp>
      <p:pic>
        <p:nvPicPr>
          <p:cNvPr id="14" name="Picture Forum" descr="Forum icon">
            <a:hlinkClick r:id="rId2" tooltip="Software University Discussion Forum"/>
            <a:extLst>
              <a:ext uri="{FF2B5EF4-FFF2-40B4-BE49-F238E27FC236}">
                <a16:creationId xmlns:a16="http://schemas.microsoft.com/office/drawing/2014/main" id="{98C579AD-FAF5-4B28-9B52-5457F1E9006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24350" y="5249556"/>
            <a:ext cx="970156" cy="965726"/>
          </a:xfrm>
          <a:prstGeom prst="rect">
            <a:avLst/>
          </a:prstGeom>
        </p:spPr>
      </p:pic>
      <p:pic>
        <p:nvPicPr>
          <p:cNvPr id="15" name="Picture Logo FB" descr="Facebook logo">
            <a:hlinkClick r:id="rId4" tooltip="Software University @ Facebook"/>
            <a:extLst>
              <a:ext uri="{FF2B5EF4-FFF2-40B4-BE49-F238E27FC236}">
                <a16:creationId xmlns:a16="http://schemas.microsoft.com/office/drawing/2014/main" id="{6B2C510E-5EF2-49F6-B926-2BD74CD3C7F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507451" y="3689937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Logo SoftUni Right" descr="Software University logo">
            <a:hlinkClick r:id="rId6"/>
            <a:extLst>
              <a:ext uri="{FF2B5EF4-FFF2-40B4-BE49-F238E27FC236}">
                <a16:creationId xmlns:a16="http://schemas.microsoft.com/office/drawing/2014/main" id="{F4604840-E810-44B7-9FF1-3B28CD68B758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3401" y="1674000"/>
            <a:ext cx="1192055" cy="1473880"/>
          </a:xfrm>
          <a:prstGeom prst="rect">
            <a:avLst/>
          </a:prstGeom>
        </p:spPr>
      </p:pic>
      <p:sp>
        <p:nvSpPr>
          <p:cNvPr id="22" name="Rectangle Top">
            <a:extLst>
              <a:ext uri="{FF2B5EF4-FFF2-40B4-BE49-F238E27FC236}">
                <a16:creationId xmlns:a16="http://schemas.microsoft.com/office/drawing/2014/main" id="{86646B95-5E3B-4DE8-9118-031C2C296D8C}"/>
              </a:ext>
            </a:extLst>
          </p:cNvPr>
          <p:cNvSpPr/>
          <p:nvPr userDrawn="1"/>
        </p:nvSpPr>
        <p:spPr>
          <a:xfrm>
            <a:off x="0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23" name="Logo Software University" descr="Software University logo">
            <a:extLst>
              <a:ext uri="{FF2B5EF4-FFF2-40B4-BE49-F238E27FC236}">
                <a16:creationId xmlns:a16="http://schemas.microsoft.com/office/drawing/2014/main" id="{58AB1944-B146-4E89-B2D9-426EB610F319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760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615109" y="5585916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3102873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Slide Body Text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6125"/>
            <a:ext cx="11818096" cy="5528766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Logo Software University" descr="Software University logo">
            <a:extLst>
              <a:ext uri="{FF2B5EF4-FFF2-40B4-BE49-F238E27FC236}">
                <a16:creationId xmlns:a16="http://schemas.microsoft.com/office/drawing/2014/main" id="{B1D3B425-B9BF-43ED-9DEC-C05002FBA22F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6" name="Slide Title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sp>
        <p:nvSpPr>
          <p:cNvPr id="8" name="Rectangle Top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9" name="Logo Software University" descr="Software University logo">
            <a:extLst>
              <a:ext uri="{FF2B5EF4-FFF2-40B4-BE49-F238E27FC236}">
                <a16:creationId xmlns:a16="http://schemas.microsoft.com/office/drawing/2014/main" id="{B1D3B425-B9BF-43ED-9DEC-C05002FBA22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23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0020EB61-2079-41A3-B356-B1D8D48D78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Rectangle Left"/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66000" y="1121143"/>
            <a:ext cx="10129234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pic>
        <p:nvPicPr>
          <p:cNvPr id="3" name="Logo Software University" descr="Software University logo">
            <a:extLst>
              <a:ext uri="{FF2B5EF4-FFF2-40B4-BE49-F238E27FC236}">
                <a16:creationId xmlns:a16="http://schemas.microsoft.com/office/drawing/2014/main" id="{5573C101-930B-47AC-967A-A64513DFFDE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7"/>
            <a:ext cx="2013336" cy="690975"/>
          </a:xfrm>
          <a:prstGeom prst="rect">
            <a:avLst/>
          </a:prstGeom>
        </p:spPr>
      </p:pic>
      <p:sp>
        <p:nvSpPr>
          <p:cNvPr id="8" name="Slide Title">
            <a:extLst>
              <a:ext uri="{FF2B5EF4-FFF2-40B4-BE49-F238E27FC236}">
                <a16:creationId xmlns:a16="http://schemas.microsoft.com/office/drawing/2014/main" id="{E2DA9691-CDF5-499C-94BB-AAA61DAC1B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625520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3CDBCC2-1C96-44BC-B992-7B0C49C34904}"/>
              </a:ext>
            </a:extLst>
          </p:cNvPr>
          <p:cNvGrpSpPr/>
          <p:nvPr/>
        </p:nvGrpSpPr>
        <p:grpSpPr>
          <a:xfrm>
            <a:off x="185076" y="1868177"/>
            <a:ext cx="1937508" cy="3070349"/>
            <a:chOff x="3928039" y="1792355"/>
            <a:chExt cx="1830304" cy="290046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D71B3A8-4D39-42CF-9255-81EA3A622DD6}"/>
                </a:ext>
              </a:extLst>
            </p:cNvPr>
            <p:cNvGrpSpPr/>
            <p:nvPr/>
          </p:nvGrpSpPr>
          <p:grpSpPr>
            <a:xfrm>
              <a:off x="3928039" y="1792355"/>
              <a:ext cx="1830304" cy="2206534"/>
              <a:chOff x="3216839" y="2404072"/>
              <a:chExt cx="1830304" cy="2206534"/>
            </a:xfrm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B98059F9-1874-426D-8AF7-A12C21F37DD9}"/>
                  </a:ext>
                </a:extLst>
              </p:cNvPr>
              <p:cNvSpPr/>
              <p:nvPr/>
            </p:nvSpPr>
            <p:spPr>
              <a:xfrm>
                <a:off x="3216839" y="2404072"/>
                <a:ext cx="1830304" cy="1830304"/>
              </a:xfrm>
              <a:prstGeom prst="ellipse">
                <a:avLst/>
              </a:pr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/>
              </a:p>
            </p:txBody>
          </p:sp>
          <p:sp>
            <p:nvSpPr>
              <p:cNvPr id="26" name="Rectangle 5">
                <a:extLst>
                  <a:ext uri="{FF2B5EF4-FFF2-40B4-BE49-F238E27FC236}">
                    <a16:creationId xmlns:a16="http://schemas.microsoft.com/office/drawing/2014/main" id="{A3A1E077-DBDF-48F0-A924-604984B940A2}"/>
                  </a:ext>
                </a:extLst>
              </p:cNvPr>
              <p:cNvSpPr/>
              <p:nvPr/>
            </p:nvSpPr>
            <p:spPr>
              <a:xfrm>
                <a:off x="3699615" y="3807346"/>
                <a:ext cx="1143001" cy="803260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27" name="Rectangle 5">
                <a:extLst>
                  <a:ext uri="{FF2B5EF4-FFF2-40B4-BE49-F238E27FC236}">
                    <a16:creationId xmlns:a16="http://schemas.microsoft.com/office/drawing/2014/main" id="{798B1F51-1FA4-4199-81C7-62356C936CC9}"/>
                  </a:ext>
                </a:extLst>
              </p:cNvPr>
              <p:cNvSpPr/>
              <p:nvPr/>
            </p:nvSpPr>
            <p:spPr>
              <a:xfrm flipH="1">
                <a:off x="3426570" y="3807347"/>
                <a:ext cx="1143000" cy="803259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28" name="Arc 27">
                <a:extLst>
                  <a:ext uri="{FF2B5EF4-FFF2-40B4-BE49-F238E27FC236}">
                    <a16:creationId xmlns:a16="http://schemas.microsoft.com/office/drawing/2014/main" id="{40A224C8-1233-40F7-96AB-BFF79AF6CDCB}"/>
                  </a:ext>
                </a:extLst>
              </p:cNvPr>
              <p:cNvSpPr/>
              <p:nvPr/>
            </p:nvSpPr>
            <p:spPr>
              <a:xfrm>
                <a:off x="3454111" y="2482850"/>
                <a:ext cx="1504950" cy="1504950"/>
              </a:xfrm>
              <a:prstGeom prst="arc">
                <a:avLst>
                  <a:gd name="adj1" fmla="val 18068338"/>
                  <a:gd name="adj2" fmla="val 0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29" name="Arc 28">
                <a:extLst>
                  <a:ext uri="{FF2B5EF4-FFF2-40B4-BE49-F238E27FC236}">
                    <a16:creationId xmlns:a16="http://schemas.microsoft.com/office/drawing/2014/main" id="{B57C7CCC-E218-4321-8C7B-3F0C5753C7A1}"/>
                  </a:ext>
                </a:extLst>
              </p:cNvPr>
              <p:cNvSpPr/>
              <p:nvPr/>
            </p:nvSpPr>
            <p:spPr>
              <a:xfrm>
                <a:off x="3454111" y="2482849"/>
                <a:ext cx="1504950" cy="1504950"/>
              </a:xfrm>
              <a:prstGeom prst="arc">
                <a:avLst>
                  <a:gd name="adj1" fmla="val 17518504"/>
                  <a:gd name="adj2" fmla="val 17709817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</p:grp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6AF309CA-A56C-4ABC-B293-420F4EB1A9B4}"/>
                </a:ext>
              </a:extLst>
            </p:cNvPr>
            <p:cNvSpPr/>
            <p:nvPr/>
          </p:nvSpPr>
          <p:spPr>
            <a:xfrm>
              <a:off x="4400007" y="4324162"/>
              <a:ext cx="886369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07955808-2AC7-44EB-8B6D-82B974E53A3C}"/>
                </a:ext>
              </a:extLst>
            </p:cNvPr>
            <p:cNvSpPr/>
            <p:nvPr/>
          </p:nvSpPr>
          <p:spPr>
            <a:xfrm>
              <a:off x="4533357" y="4542116"/>
              <a:ext cx="619670" cy="150699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  <a:effectLst>
              <a:outerShdw blurRad="152400" dist="381000" dir="5400000" sx="70000" sy="70000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AC6420D7-AEAB-45EF-8D46-11EB06E4AFE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72677" y="2844800"/>
              <a:ext cx="161562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6C7FABC-6773-44F6-990B-3EB082BE9B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78548" y="3618567"/>
              <a:ext cx="528128" cy="0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1FAD48E1-DC45-4B3D-9CE5-613250708496}"/>
                </a:ext>
              </a:extLst>
            </p:cNvPr>
            <p:cNvGrpSpPr/>
            <p:nvPr/>
          </p:nvGrpSpPr>
          <p:grpSpPr>
            <a:xfrm>
              <a:off x="4203288" y="2479090"/>
              <a:ext cx="436874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B01FD1D1-046F-457B-AB63-2702CE3E906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895660C3-C72C-43EE-9C4A-170F85E5BE0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74EE503-8FC0-42A6-8860-CA4EE42272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8904" y="2844800"/>
              <a:ext cx="142425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F4189FDA-9FE8-490B-8A70-2E941811021F}"/>
                </a:ext>
              </a:extLst>
            </p:cNvPr>
            <p:cNvSpPr/>
            <p:nvPr/>
          </p:nvSpPr>
          <p:spPr>
            <a:xfrm>
              <a:off x="4355556" y="4106208"/>
              <a:ext cx="975271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FDA3EFCD-0DF8-419D-8533-D781521E597E}"/>
                </a:ext>
              </a:extLst>
            </p:cNvPr>
            <p:cNvGrpSpPr/>
            <p:nvPr/>
          </p:nvGrpSpPr>
          <p:grpSpPr>
            <a:xfrm flipH="1">
              <a:off x="5035162" y="2479090"/>
              <a:ext cx="436872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C3CC6A5A-182E-4A09-9C04-EB191881D78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440C8953-0555-48CC-8255-78F17E053EE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9B538CA-8CCB-43FB-B5E5-5FC04EBC1F54}"/>
              </a:ext>
            </a:extLst>
          </p:cNvPr>
          <p:cNvCxnSpPr>
            <a:cxnSpLocks/>
            <a:stCxn id="26" idx="2"/>
          </p:cNvCxnSpPr>
          <p:nvPr/>
        </p:nvCxnSpPr>
        <p:spPr>
          <a:xfrm flipH="1">
            <a:off x="673735" y="4203953"/>
            <a:ext cx="955204" cy="0"/>
          </a:xfrm>
          <a:prstGeom prst="line">
            <a:avLst/>
          </a:prstGeom>
          <a:solidFill>
            <a:srgbClr val="464646"/>
          </a:solidFill>
          <a:ln w="38100">
            <a:solidFill>
              <a:srgbClr val="46464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0" name="Logo Software University" descr="Software University logo">
            <a:extLst>
              <a:ext uri="{FF2B5EF4-FFF2-40B4-BE49-F238E27FC236}">
                <a16:creationId xmlns:a16="http://schemas.microsoft.com/office/drawing/2014/main" id="{5573C101-930B-47AC-967A-A64513DFFDE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7"/>
            <a:ext cx="2013336" cy="690975"/>
          </a:xfrm>
          <a:prstGeom prst="rect">
            <a:avLst/>
          </a:prstGeom>
        </p:spPr>
      </p:pic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29B538CA-8CCB-43FB-B5E5-5FC04EBC1F54}"/>
              </a:ext>
            </a:extLst>
          </p:cNvPr>
          <p:cNvCxnSpPr>
            <a:cxnSpLocks/>
            <a:stCxn id="26" idx="2"/>
          </p:cNvCxnSpPr>
          <p:nvPr userDrawn="1"/>
        </p:nvCxnSpPr>
        <p:spPr>
          <a:xfrm flipH="1">
            <a:off x="673735" y="4203953"/>
            <a:ext cx="955204" cy="0"/>
          </a:xfrm>
          <a:prstGeom prst="line">
            <a:avLst/>
          </a:prstGeom>
          <a:solidFill>
            <a:srgbClr val="464646"/>
          </a:solidFill>
          <a:ln w="38100">
            <a:solidFill>
              <a:srgbClr val="46464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6363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1865BF6B-7F07-4E9C-879F-80E36EEB34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2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5" name="Slide Body Text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73561" y="1121143"/>
            <a:ext cx="10321675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pic>
        <p:nvPicPr>
          <p:cNvPr id="16" name="Logo Software University" descr="Software University logo">
            <a:extLst>
              <a:ext uri="{FF2B5EF4-FFF2-40B4-BE49-F238E27FC236}">
                <a16:creationId xmlns:a16="http://schemas.microsoft.com/office/drawing/2014/main" id="{EFEBB553-EACE-4B4F-8B4F-7629FDD910A4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7"/>
            <a:ext cx="2013336" cy="690975"/>
          </a:xfrm>
          <a:prstGeom prst="rect">
            <a:avLst/>
          </a:prstGeom>
        </p:spPr>
      </p:pic>
      <p:sp>
        <p:nvSpPr>
          <p:cNvPr id="13" name="Slide Title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625520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CF60135-47AA-48F0-96BA-0E795668ABDB}"/>
              </a:ext>
            </a:extLst>
          </p:cNvPr>
          <p:cNvGrpSpPr/>
          <p:nvPr/>
        </p:nvGrpSpPr>
        <p:grpSpPr>
          <a:xfrm>
            <a:off x="392806" y="3429000"/>
            <a:ext cx="1522048" cy="2411973"/>
            <a:chOff x="3928039" y="1792355"/>
            <a:chExt cx="1830304" cy="2900460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823380E-3936-41AF-BDF7-DA54D75BBF6B}"/>
                </a:ext>
              </a:extLst>
            </p:cNvPr>
            <p:cNvGrpSpPr/>
            <p:nvPr/>
          </p:nvGrpSpPr>
          <p:grpSpPr>
            <a:xfrm>
              <a:off x="3928039" y="1792355"/>
              <a:ext cx="1830304" cy="2206534"/>
              <a:chOff x="3216839" y="2404072"/>
              <a:chExt cx="1830304" cy="2206534"/>
            </a:xfrm>
          </p:grpSpPr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52B047D9-D8DD-45C7-9BC8-6D4F682F5182}"/>
                  </a:ext>
                </a:extLst>
              </p:cNvPr>
              <p:cNvSpPr/>
              <p:nvPr/>
            </p:nvSpPr>
            <p:spPr>
              <a:xfrm>
                <a:off x="3216839" y="2404072"/>
                <a:ext cx="1830304" cy="1830304"/>
              </a:xfrm>
              <a:prstGeom prst="ellipse">
                <a:avLst/>
              </a:pr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/>
              </a:p>
            </p:txBody>
          </p:sp>
          <p:sp>
            <p:nvSpPr>
              <p:cNvPr id="48" name="Rectangle 5">
                <a:extLst>
                  <a:ext uri="{FF2B5EF4-FFF2-40B4-BE49-F238E27FC236}">
                    <a16:creationId xmlns:a16="http://schemas.microsoft.com/office/drawing/2014/main" id="{4D84FE51-BD8E-47EA-9463-CE02FEA31766}"/>
                  </a:ext>
                </a:extLst>
              </p:cNvPr>
              <p:cNvSpPr/>
              <p:nvPr/>
            </p:nvSpPr>
            <p:spPr>
              <a:xfrm>
                <a:off x="3699615" y="3807346"/>
                <a:ext cx="1143001" cy="803260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49" name="Rectangle 5">
                <a:extLst>
                  <a:ext uri="{FF2B5EF4-FFF2-40B4-BE49-F238E27FC236}">
                    <a16:creationId xmlns:a16="http://schemas.microsoft.com/office/drawing/2014/main" id="{F5C8F037-C197-4219-AC87-3A81763512BC}"/>
                  </a:ext>
                </a:extLst>
              </p:cNvPr>
              <p:cNvSpPr/>
              <p:nvPr/>
            </p:nvSpPr>
            <p:spPr>
              <a:xfrm flipH="1">
                <a:off x="3426570" y="3807347"/>
                <a:ext cx="1143000" cy="803259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50" name="Arc 49">
                <a:extLst>
                  <a:ext uri="{FF2B5EF4-FFF2-40B4-BE49-F238E27FC236}">
                    <a16:creationId xmlns:a16="http://schemas.microsoft.com/office/drawing/2014/main" id="{786EE401-CF8E-439B-94A0-EE6F3A7D5798}"/>
                  </a:ext>
                </a:extLst>
              </p:cNvPr>
              <p:cNvSpPr/>
              <p:nvPr/>
            </p:nvSpPr>
            <p:spPr>
              <a:xfrm>
                <a:off x="3454111" y="2482850"/>
                <a:ext cx="1504950" cy="1504950"/>
              </a:xfrm>
              <a:prstGeom prst="arc">
                <a:avLst>
                  <a:gd name="adj1" fmla="val 18068338"/>
                  <a:gd name="adj2" fmla="val 0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51" name="Arc 50">
                <a:extLst>
                  <a:ext uri="{FF2B5EF4-FFF2-40B4-BE49-F238E27FC236}">
                    <a16:creationId xmlns:a16="http://schemas.microsoft.com/office/drawing/2014/main" id="{8D9ACD38-B3EB-4A63-9730-CBF0501BF235}"/>
                  </a:ext>
                </a:extLst>
              </p:cNvPr>
              <p:cNvSpPr/>
              <p:nvPr/>
            </p:nvSpPr>
            <p:spPr>
              <a:xfrm>
                <a:off x="3454111" y="2482849"/>
                <a:ext cx="1504950" cy="1504950"/>
              </a:xfrm>
              <a:prstGeom prst="arc">
                <a:avLst>
                  <a:gd name="adj1" fmla="val 17518504"/>
                  <a:gd name="adj2" fmla="val 17709817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</p:grp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64EE493E-A353-4C75-A3B9-D48ABA2C57CC}"/>
                </a:ext>
              </a:extLst>
            </p:cNvPr>
            <p:cNvSpPr/>
            <p:nvPr/>
          </p:nvSpPr>
          <p:spPr>
            <a:xfrm>
              <a:off x="4400007" y="4324162"/>
              <a:ext cx="886369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718408B9-204E-42E3-9E79-33E047E869BC}"/>
                </a:ext>
              </a:extLst>
            </p:cNvPr>
            <p:cNvSpPr/>
            <p:nvPr/>
          </p:nvSpPr>
          <p:spPr>
            <a:xfrm>
              <a:off x="4533357" y="4542116"/>
              <a:ext cx="619670" cy="150699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  <a:effectLst>
              <a:outerShdw blurRad="152400" dist="381000" dir="5400000" sx="70000" sy="70000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AB66D97-DF6F-4CD2-AF13-42B5C852F67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72677" y="2844800"/>
              <a:ext cx="161562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2AFBA69-C196-4703-8AAB-5F72A8EDCE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78548" y="3618567"/>
              <a:ext cx="528128" cy="0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9AFC66C1-0C1C-4332-9C4E-782574C896B8}"/>
                </a:ext>
              </a:extLst>
            </p:cNvPr>
            <p:cNvGrpSpPr/>
            <p:nvPr/>
          </p:nvGrpSpPr>
          <p:grpSpPr>
            <a:xfrm>
              <a:off x="4203288" y="2479090"/>
              <a:ext cx="436874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872CA8AD-EAF6-40BE-9DDE-ECDB4A980CA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57DD3EC7-1A13-4AFE-BD6F-DA12C281FAF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E46151FA-19E9-4E84-A082-EDAC6F76EA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8904" y="2844800"/>
              <a:ext cx="142425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3423EEF0-5B70-4091-B2DA-0740D2609643}"/>
                </a:ext>
              </a:extLst>
            </p:cNvPr>
            <p:cNvSpPr/>
            <p:nvPr/>
          </p:nvSpPr>
          <p:spPr>
            <a:xfrm>
              <a:off x="4355556" y="4106208"/>
              <a:ext cx="975271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49A8AAA7-98E7-4224-B027-830FFCC285A3}"/>
                </a:ext>
              </a:extLst>
            </p:cNvPr>
            <p:cNvGrpSpPr/>
            <p:nvPr/>
          </p:nvGrpSpPr>
          <p:grpSpPr>
            <a:xfrm flipH="1">
              <a:off x="5035162" y="2479090"/>
              <a:ext cx="436872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2129EC38-471E-4685-973E-BA7A7F567C4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678142BE-84C9-4834-B6CC-6623E401661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pic>
        <p:nvPicPr>
          <p:cNvPr id="26" name="Logo Software University" descr="Software University logo">
            <a:extLst>
              <a:ext uri="{FF2B5EF4-FFF2-40B4-BE49-F238E27FC236}">
                <a16:creationId xmlns:a16="http://schemas.microsoft.com/office/drawing/2014/main" id="{EFEBB553-EACE-4B4F-8B4F-7629FDD910A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7"/>
            <a:ext cx="2013336" cy="69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380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0B8C963-1813-4B69-AD27-6D02EBBBB5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0" y="0"/>
            <a:ext cx="42947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7296EDA7-D37D-4B31-A888-371F080412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5176" y="1121143"/>
            <a:ext cx="11410061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55A88B09-3557-48A3-BF27-42699C2692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176" y="100750"/>
            <a:ext cx="11410061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4248838-4E67-439E-AE0A-0043D2CB04D6}"/>
              </a:ext>
            </a:extLst>
          </p:cNvPr>
          <p:cNvGrpSpPr/>
          <p:nvPr/>
        </p:nvGrpSpPr>
        <p:grpSpPr>
          <a:xfrm>
            <a:off x="108596" y="5591709"/>
            <a:ext cx="641749" cy="1016973"/>
            <a:chOff x="3928039" y="1792355"/>
            <a:chExt cx="1830304" cy="2900460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810CFD6A-2427-49D5-846A-5F93601D4184}"/>
                </a:ext>
              </a:extLst>
            </p:cNvPr>
            <p:cNvGrpSpPr/>
            <p:nvPr/>
          </p:nvGrpSpPr>
          <p:grpSpPr>
            <a:xfrm>
              <a:off x="3928039" y="1792355"/>
              <a:ext cx="1830304" cy="2206534"/>
              <a:chOff x="3216839" y="2404072"/>
              <a:chExt cx="1830304" cy="2206534"/>
            </a:xfrm>
          </p:grpSpPr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017B1AE5-5C36-4839-BA1F-B404EA44E701}"/>
                  </a:ext>
                </a:extLst>
              </p:cNvPr>
              <p:cNvSpPr/>
              <p:nvPr/>
            </p:nvSpPr>
            <p:spPr>
              <a:xfrm>
                <a:off x="3216839" y="2404072"/>
                <a:ext cx="1830304" cy="1830304"/>
              </a:xfrm>
              <a:prstGeom prst="ellipse">
                <a:avLst/>
              </a:pr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/>
              </a:p>
            </p:txBody>
          </p:sp>
          <p:sp>
            <p:nvSpPr>
              <p:cNvPr id="43" name="Rectangle 5">
                <a:extLst>
                  <a:ext uri="{FF2B5EF4-FFF2-40B4-BE49-F238E27FC236}">
                    <a16:creationId xmlns:a16="http://schemas.microsoft.com/office/drawing/2014/main" id="{FB963D79-BB49-4A1D-BA66-EA0670C79BAE}"/>
                  </a:ext>
                </a:extLst>
              </p:cNvPr>
              <p:cNvSpPr/>
              <p:nvPr/>
            </p:nvSpPr>
            <p:spPr>
              <a:xfrm>
                <a:off x="3699615" y="3807346"/>
                <a:ext cx="1143001" cy="803260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44" name="Rectangle 5">
                <a:extLst>
                  <a:ext uri="{FF2B5EF4-FFF2-40B4-BE49-F238E27FC236}">
                    <a16:creationId xmlns:a16="http://schemas.microsoft.com/office/drawing/2014/main" id="{6D7746D8-B913-493B-AAE9-25BC6893D40E}"/>
                  </a:ext>
                </a:extLst>
              </p:cNvPr>
              <p:cNvSpPr/>
              <p:nvPr/>
            </p:nvSpPr>
            <p:spPr>
              <a:xfrm flipH="1">
                <a:off x="3426570" y="3807347"/>
                <a:ext cx="1143000" cy="803259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45" name="Arc 44">
                <a:extLst>
                  <a:ext uri="{FF2B5EF4-FFF2-40B4-BE49-F238E27FC236}">
                    <a16:creationId xmlns:a16="http://schemas.microsoft.com/office/drawing/2014/main" id="{29031C02-E965-417B-8799-96061B14F30D}"/>
                  </a:ext>
                </a:extLst>
              </p:cNvPr>
              <p:cNvSpPr/>
              <p:nvPr/>
            </p:nvSpPr>
            <p:spPr>
              <a:xfrm>
                <a:off x="3454111" y="2482850"/>
                <a:ext cx="1504950" cy="1504950"/>
              </a:xfrm>
              <a:prstGeom prst="arc">
                <a:avLst>
                  <a:gd name="adj1" fmla="val 18068338"/>
                  <a:gd name="adj2" fmla="val 0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46" name="Arc 45">
                <a:extLst>
                  <a:ext uri="{FF2B5EF4-FFF2-40B4-BE49-F238E27FC236}">
                    <a16:creationId xmlns:a16="http://schemas.microsoft.com/office/drawing/2014/main" id="{26BFD8A6-BC99-4B16-BA10-08A9E5C681C0}"/>
                  </a:ext>
                </a:extLst>
              </p:cNvPr>
              <p:cNvSpPr/>
              <p:nvPr/>
            </p:nvSpPr>
            <p:spPr>
              <a:xfrm>
                <a:off x="3454111" y="2482849"/>
                <a:ext cx="1504950" cy="1504950"/>
              </a:xfrm>
              <a:prstGeom prst="arc">
                <a:avLst>
                  <a:gd name="adj1" fmla="val 17518504"/>
                  <a:gd name="adj2" fmla="val 17709817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</p:grp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B310277F-A78E-4FB9-9EA9-88BE4F1D585B}"/>
                </a:ext>
              </a:extLst>
            </p:cNvPr>
            <p:cNvSpPr/>
            <p:nvPr/>
          </p:nvSpPr>
          <p:spPr>
            <a:xfrm>
              <a:off x="4400007" y="4324162"/>
              <a:ext cx="886369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A92CF92B-C212-4542-83AE-A0058B5BB5EA}"/>
                </a:ext>
              </a:extLst>
            </p:cNvPr>
            <p:cNvSpPr/>
            <p:nvPr/>
          </p:nvSpPr>
          <p:spPr>
            <a:xfrm>
              <a:off x="4533357" y="4542116"/>
              <a:ext cx="619670" cy="150699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  <a:effectLst>
              <a:outerShdw blurRad="152400" dist="381000" dir="5400000" sx="70000" sy="70000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63B4374-5C0D-461F-B3BD-78D99614D36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72677" y="2844800"/>
              <a:ext cx="161562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BC6FDE7-AEA1-4230-8433-4C088A0FF5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78548" y="3618567"/>
              <a:ext cx="528128" cy="0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C4D1021D-07C7-4331-8FF6-36980A30978B}"/>
                </a:ext>
              </a:extLst>
            </p:cNvPr>
            <p:cNvGrpSpPr/>
            <p:nvPr/>
          </p:nvGrpSpPr>
          <p:grpSpPr>
            <a:xfrm>
              <a:off x="4203288" y="2479090"/>
              <a:ext cx="436874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13B7FE99-95CF-45D5-966B-87A979B9343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71BBA69B-19FF-4ADB-A739-AD8136A5F0A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FD1D86B-562B-40B2-8E46-34233EFEE7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8904" y="2844800"/>
              <a:ext cx="142425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388C17BD-16A1-43C5-BFFA-2FF9174719E1}"/>
                </a:ext>
              </a:extLst>
            </p:cNvPr>
            <p:cNvSpPr/>
            <p:nvPr/>
          </p:nvSpPr>
          <p:spPr>
            <a:xfrm>
              <a:off x="4355556" y="4106208"/>
              <a:ext cx="975271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1B3B910E-ACFC-4F28-8E28-F02E1588B87E}"/>
                </a:ext>
              </a:extLst>
            </p:cNvPr>
            <p:cNvGrpSpPr/>
            <p:nvPr/>
          </p:nvGrpSpPr>
          <p:grpSpPr>
            <a:xfrm flipH="1">
              <a:off x="5035162" y="2479090"/>
              <a:ext cx="436872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F57772B6-06C0-4F54-AA94-D3F92DA4716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23370C1F-7876-4278-AB20-78F6CAA385E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25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 userDrawn="1"/>
        </p:nvSpPr>
        <p:spPr>
          <a:xfrm>
            <a:off x="0" y="0"/>
            <a:ext cx="42947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36034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">
            <a:extLst>
              <a:ext uri="{FF2B5EF4-FFF2-40B4-BE49-F238E27FC236}">
                <a16:creationId xmlns:a16="http://schemas.microsoft.com/office/drawing/2014/main" id="{509D954E-A844-4072-A556-DE584BEB93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6" name="Code Box">
            <a:extLst>
              <a:ext uri="{FF2B5EF4-FFF2-40B4-BE49-F238E27FC236}">
                <a16:creationId xmlns:a16="http://schemas.microsoft.com/office/drawing/2014/main" id="{3278A82F-5546-4977-9F75-2A933B4159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1234" y="1931154"/>
            <a:ext cx="10949531" cy="1362846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 latinLnBrk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lang="en-US" sz="2398" b="1" noProof="1" smtClean="0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21" name="Slide Body Text">
            <a:extLst>
              <a:ext uri="{FF2B5EF4-FFF2-40B4-BE49-F238E27FC236}">
                <a16:creationId xmlns:a16="http://schemas.microsoft.com/office/drawing/2014/main" id="{04F318BE-2BAD-4677-871C-D78A4BF0CB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501" y="1196126"/>
            <a:ext cx="11811097" cy="5561124"/>
          </a:xfrm>
        </p:spPr>
        <p:txBody>
          <a:bodyPr/>
          <a:lstStyle>
            <a:lvl1pPr marL="0" indent="0" latinLnBrk="0">
              <a:buNone/>
              <a:defRPr>
                <a:solidFill>
                  <a:schemeClr val="tx1"/>
                </a:solidFill>
              </a:defRPr>
            </a:lvl1pPr>
            <a:lvl2pPr marL="609219" indent="0">
              <a:buNone/>
              <a:defRPr/>
            </a:lvl2pPr>
          </a:lstStyle>
          <a:p>
            <a:pPr lvl="0"/>
            <a:r>
              <a:rPr lang="en-US" noProof="0"/>
              <a:t>Sample source code:</a:t>
            </a:r>
          </a:p>
        </p:txBody>
      </p:sp>
      <p:sp>
        <p:nvSpPr>
          <p:cNvPr id="9" name="Rectangle Top">
            <a:extLst>
              <a:ext uri="{FF2B5EF4-FFF2-40B4-BE49-F238E27FC236}">
                <a16:creationId xmlns:a16="http://schemas.microsoft.com/office/drawing/2014/main" id="{A15CE03A-0933-4E5D-9EA1-718D4F802FFC}"/>
              </a:ext>
            </a:extLst>
          </p:cNvPr>
          <p:cNvSpPr/>
          <p:nvPr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0" name="Logo Software University" descr="Software University logo">
            <a:extLst>
              <a:ext uri="{FF2B5EF4-FFF2-40B4-BE49-F238E27FC236}">
                <a16:creationId xmlns:a16="http://schemas.microsoft.com/office/drawing/2014/main" id="{8C01D7AF-7CBD-46E1-99F3-8EB60E838D91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1" name="Slide Title">
            <a:extLst>
              <a:ext uri="{FF2B5EF4-FFF2-40B4-BE49-F238E27FC236}">
                <a16:creationId xmlns:a16="http://schemas.microsoft.com/office/drawing/2014/main" id="{47D60833-F0A9-4F29-8C06-A963A7C8BE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sp>
        <p:nvSpPr>
          <p:cNvPr id="12" name="Rectangle Top">
            <a:extLst>
              <a:ext uri="{FF2B5EF4-FFF2-40B4-BE49-F238E27FC236}">
                <a16:creationId xmlns:a16="http://schemas.microsoft.com/office/drawing/2014/main" id="{A15CE03A-0933-4E5D-9EA1-718D4F802FFC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3" name="Logo Software University" descr="Software University logo">
            <a:extLst>
              <a:ext uri="{FF2B5EF4-FFF2-40B4-BE49-F238E27FC236}">
                <a16:creationId xmlns:a16="http://schemas.microsoft.com/office/drawing/2014/main" id="{8C01D7AF-7CBD-46E1-99F3-8EB60E838D9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467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">
            <a:extLst>
              <a:ext uri="{FF2B5EF4-FFF2-40B4-BE49-F238E27FC236}">
                <a16:creationId xmlns:a16="http://schemas.microsoft.com/office/drawing/2014/main" id="{39DDE17E-5472-41F3-AF5F-54DFF10DC6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pic>
        <p:nvPicPr>
          <p:cNvPr id="9" name="Picture SoftUni Mascot" descr="SoftUni mascot with laptop">
            <a:extLst>
              <a:ext uri="{FF2B5EF4-FFF2-40B4-BE49-F238E27FC236}">
                <a16:creationId xmlns:a16="http://schemas.microsoft.com/office/drawing/2014/main" id="{DC4365F6-D2C1-47B4-8477-38FD2C7711A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516000" y="3408496"/>
            <a:ext cx="2251057" cy="3044431"/>
          </a:xfrm>
          <a:prstGeom prst="rect">
            <a:avLst/>
          </a:prstGeom>
        </p:spPr>
      </p:pic>
      <p:sp>
        <p:nvSpPr>
          <p:cNvPr id="23" name="Slide Body Text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9049234" cy="5207396"/>
          </a:xfrm>
        </p:spPr>
        <p:txBody>
          <a:bodyPr>
            <a:normAutofit/>
          </a:bodyPr>
          <a:lstStyle>
            <a:lvl1pPr marL="514042" indent="-514042" latinLnBrk="0">
              <a:buFont typeface="+mj-lt"/>
              <a:buAutoNum type="arabicPeriod"/>
              <a:defRPr sz="3600">
                <a:solidFill>
                  <a:schemeClr val="tx1"/>
                </a:solidFill>
              </a:defRPr>
            </a:lvl1pPr>
            <a:lvl2pPr>
              <a:defRPr sz="3400"/>
            </a:lvl2pPr>
          </a:lstStyle>
          <a:p>
            <a:pPr lvl="0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0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0"/>
            <a:r>
              <a:rPr lang="en-US" noProof="0"/>
              <a:t>…</a:t>
            </a:r>
          </a:p>
        </p:txBody>
      </p:sp>
      <p:sp>
        <p:nvSpPr>
          <p:cNvPr id="8" name="Rectangle Top">
            <a:extLst>
              <a:ext uri="{FF2B5EF4-FFF2-40B4-BE49-F238E27FC236}">
                <a16:creationId xmlns:a16="http://schemas.microsoft.com/office/drawing/2014/main" id="{930E0800-9260-4369-8330-8264DD33C5CE}"/>
              </a:ext>
            </a:extLst>
          </p:cNvPr>
          <p:cNvSpPr/>
          <p:nvPr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1" name="Logo Software University" descr="Software University logo">
            <a:extLst>
              <a:ext uri="{FF2B5EF4-FFF2-40B4-BE49-F238E27FC236}">
                <a16:creationId xmlns:a16="http://schemas.microsoft.com/office/drawing/2014/main" id="{14F779A7-4A91-448B-BEFA-956C70A1C22F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3" name="Slide Title">
            <a:extLst>
              <a:ext uri="{FF2B5EF4-FFF2-40B4-BE49-F238E27FC236}">
                <a16:creationId xmlns:a16="http://schemas.microsoft.com/office/drawing/2014/main" id="{357D7BE1-6358-42CC-94F3-7BCDD91DCB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Table of Contents</a:t>
            </a:r>
          </a:p>
        </p:txBody>
      </p:sp>
    </p:spTree>
    <p:extLst>
      <p:ext uri="{BB962C8B-B14F-4D97-AF65-F5344CB8AC3E}">
        <p14:creationId xmlns:p14="http://schemas.microsoft.com/office/powerpoint/2010/main" val="3827674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Bottom"/>
          <p:cNvSpPr/>
          <p:nvPr/>
        </p:nvSpPr>
        <p:spPr>
          <a:xfrm>
            <a:off x="2" y="6264000"/>
            <a:ext cx="12192000" cy="594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6750ECE4-94E0-469B-B8E4-562792823B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62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bg2"/>
                </a:solidFill>
              </a:defRPr>
            </a:lvl1pPr>
          </a:lstStyle>
          <a:p>
            <a:fld id="{2BF067CD-8E6B-4360-9AA8-C5DF2A48A6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Oval Logo Holder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Logo Software University Down" descr="Software University logo">
            <a:extLst>
              <a:ext uri="{FF2B5EF4-FFF2-40B4-BE49-F238E27FC236}">
                <a16:creationId xmlns:a16="http://schemas.microsoft.com/office/drawing/2014/main" id="{7028D2F0-1E67-414B-A93D-D3F8F131A13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551" y="5206773"/>
            <a:ext cx="958900" cy="1184869"/>
          </a:xfrm>
          <a:prstGeom prst="rect">
            <a:avLst/>
          </a:prstGeom>
        </p:spPr>
      </p:pic>
      <p:sp>
        <p:nvSpPr>
          <p:cNvPr id="10" name="Text Placeholder Right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56000" y="1195931"/>
            <a:ext cx="5545597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9" name="Text Placeholder Left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5931"/>
            <a:ext cx="5545598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E03301DA-D0AF-46FD-8740-2F761250203A}"/>
              </a:ext>
            </a:extLst>
          </p:cNvPr>
          <p:cNvSpPr/>
          <p:nvPr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4" name="Logo Software University" descr="Software University logo">
            <a:extLst>
              <a:ext uri="{FF2B5EF4-FFF2-40B4-BE49-F238E27FC236}">
                <a16:creationId xmlns:a16="http://schemas.microsoft.com/office/drawing/2014/main" id="{19A67BB9-D880-4EAD-B90E-89C4219BFC0B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5" name="Slide Title">
            <a:extLst>
              <a:ext uri="{FF2B5EF4-FFF2-40B4-BE49-F238E27FC236}">
                <a16:creationId xmlns:a16="http://schemas.microsoft.com/office/drawing/2014/main" id="{EA9A94D1-F9F6-4D7B-85E3-896A987B6A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sp>
        <p:nvSpPr>
          <p:cNvPr id="16" name="Rectangle Top">
            <a:extLst>
              <a:ext uri="{FF2B5EF4-FFF2-40B4-BE49-F238E27FC236}">
                <a16:creationId xmlns:a16="http://schemas.microsoft.com/office/drawing/2014/main" id="{E03301DA-D0AF-46FD-8740-2F761250203A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7" name="Logo Software University" descr="Software University logo">
            <a:extLst>
              <a:ext uri="{FF2B5EF4-FFF2-40B4-BE49-F238E27FC236}">
                <a16:creationId xmlns:a16="http://schemas.microsoft.com/office/drawing/2014/main" id="{19A67BB9-D880-4EAD-B90E-89C4219BFC0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639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Background" descr="SoftUni Background">
            <a:extLst>
              <a:ext uri="{FF2B5EF4-FFF2-40B4-BE49-F238E27FC236}">
                <a16:creationId xmlns:a16="http://schemas.microsoft.com/office/drawing/2014/main" id="{5BE90A63-DDD9-4B3B-A234-DF69B9BC812F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b="1672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11" name="Slide Body Text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04" y="1138844"/>
            <a:ext cx="11804830" cy="553015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10" name="Slide Title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11804829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pic>
        <p:nvPicPr>
          <p:cNvPr id="5" name="Picture Background" descr="SoftUni Background">
            <a:extLst>
              <a:ext uri="{FF2B5EF4-FFF2-40B4-BE49-F238E27FC236}">
                <a16:creationId xmlns:a16="http://schemas.microsoft.com/office/drawing/2014/main" id="{5BE90A63-DDD9-4B3B-A234-DF69B9BC81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/>
          <a:srcRect b="1672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400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  <p:sldLayoutId id="2147483704" r:id="rId12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0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36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803275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25571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1700213" indent="-352425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058988" indent="-26670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" TargetMode="External"/><Relationship Id="rId7" Type="http://schemas.openxmlformats.org/officeDocument/2006/relationships/hyperlink" Target="https://forum.softuni.bg/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www.facebook.com/SoftwareUniversity" TargetMode="External"/><Relationship Id="rId5" Type="http://schemas.openxmlformats.org/officeDocument/2006/relationships/hyperlink" Target="https://softuni.foundation/" TargetMode="External"/><Relationship Id="rId4" Type="http://schemas.openxmlformats.org/officeDocument/2006/relationships/hyperlink" Target="https://about.softuni.bg/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about.softuni.bg/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5.png"/><Relationship Id="rId4" Type="http://schemas.openxmlformats.org/officeDocument/2006/relationships/hyperlink" Target="https://softuni.bg/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>
                <a:hlinkClick r:id="rId3"/>
              </a:rPr>
              <a:t>https://softuni.bg</a:t>
            </a:r>
            <a:endParaRPr lang="en-US" dirty="0"/>
          </a:p>
        </p:txBody>
      </p:sp>
      <p:sp>
        <p:nvSpPr>
          <p:cNvPr id="19" name="Text Placeholder 10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Software University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0"/>
          </p:nvPr>
        </p:nvSpPr>
        <p:spPr>
          <a:xfrm>
            <a:off x="671147" y="5175130"/>
            <a:ext cx="2951518" cy="832014"/>
          </a:xfrm>
        </p:spPr>
        <p:txBody>
          <a:bodyPr/>
          <a:lstStyle/>
          <a:p>
            <a:r>
              <a:rPr lang="en-US" dirty="0"/>
              <a:t>Technical Trainers</a:t>
            </a:r>
          </a:p>
          <a:p>
            <a:endParaRPr lang="bg-B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671147" y="4650873"/>
            <a:ext cx="2951518" cy="958651"/>
          </a:xfrm>
        </p:spPr>
        <p:txBody>
          <a:bodyPr/>
          <a:lstStyle/>
          <a:p>
            <a:r>
              <a:rPr lang="en-US" dirty="0"/>
              <a:t>SoftUni Team</a:t>
            </a:r>
          </a:p>
          <a:p>
            <a:endParaRPr lang="bg-BG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pPr>
              <a:spcAft>
                <a:spcPts val="0"/>
              </a:spcAft>
            </a:pPr>
            <a:r>
              <a:rPr lang="en-US" sz="4400" dirty="0"/>
              <a:t>Building Rock-Solid Software</a:t>
            </a:r>
          </a:p>
          <a:p>
            <a:pPr>
              <a:spcAft>
                <a:spcPts val="0"/>
              </a:spcAft>
            </a:pPr>
            <a:endParaRPr lang="en-US" sz="3000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6000" dirty="0"/>
              <a:t>Unit Testing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D9F1BDA-F97C-4297-B733-9377B9EBC4AA}"/>
              </a:ext>
            </a:extLst>
          </p:cNvPr>
          <p:cNvGrpSpPr/>
          <p:nvPr/>
        </p:nvGrpSpPr>
        <p:grpSpPr>
          <a:xfrm>
            <a:off x="212516" y="2837976"/>
            <a:ext cx="3491328" cy="1410106"/>
            <a:chOff x="3954672" y="2553477"/>
            <a:chExt cx="4282656" cy="1729714"/>
          </a:xfrm>
        </p:grpSpPr>
        <p:grpSp>
          <p:nvGrpSpPr>
            <p:cNvPr id="13" name="Group 12"/>
            <p:cNvGrpSpPr/>
            <p:nvPr/>
          </p:nvGrpSpPr>
          <p:grpSpPr>
            <a:xfrm>
              <a:off x="3954672" y="2613531"/>
              <a:ext cx="1786155" cy="1600500"/>
              <a:chOff x="9845969" y="4403679"/>
              <a:chExt cx="1564686" cy="1447800"/>
            </a:xfrm>
          </p:grpSpPr>
          <p:sp>
            <p:nvSpPr>
              <p:cNvPr id="30" name="Oval 29"/>
              <p:cNvSpPr/>
              <p:nvPr/>
            </p:nvSpPr>
            <p:spPr>
              <a:xfrm>
                <a:off x="9904412" y="4403679"/>
                <a:ext cx="1447800" cy="14478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800" dirty="0"/>
              </a:p>
            </p:txBody>
          </p:sp>
          <p:pic>
            <p:nvPicPr>
              <p:cNvPr id="31" name="Picture 30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845969" y="4411479"/>
                <a:ext cx="1564686" cy="1440000"/>
              </a:xfrm>
              <a:prstGeom prst="rect">
                <a:avLst/>
              </a:prstGeom>
            </p:spPr>
          </p:pic>
        </p:grpSp>
        <p:grpSp>
          <p:nvGrpSpPr>
            <p:cNvPr id="15" name="Group 14"/>
            <p:cNvGrpSpPr/>
            <p:nvPr/>
          </p:nvGrpSpPr>
          <p:grpSpPr>
            <a:xfrm>
              <a:off x="6584603" y="2553477"/>
              <a:ext cx="1652725" cy="1729714"/>
              <a:chOff x="9542415" y="4380964"/>
              <a:chExt cx="1733597" cy="1873556"/>
            </a:xfrm>
          </p:grpSpPr>
          <p:grpSp>
            <p:nvGrpSpPr>
              <p:cNvPr id="23" name="Group 22"/>
              <p:cNvGrpSpPr/>
              <p:nvPr/>
            </p:nvGrpSpPr>
            <p:grpSpPr>
              <a:xfrm rot="5400000">
                <a:off x="9472436" y="4450943"/>
                <a:ext cx="1873556" cy="1733597"/>
                <a:chOff x="9845969" y="4403679"/>
                <a:chExt cx="1564686" cy="1447800"/>
              </a:xfrm>
            </p:grpSpPr>
            <p:sp>
              <p:nvSpPr>
                <p:cNvPr id="28" name="Oval 27"/>
                <p:cNvSpPr/>
                <p:nvPr/>
              </p:nvSpPr>
              <p:spPr>
                <a:xfrm>
                  <a:off x="9904412" y="4403679"/>
                  <a:ext cx="1447800" cy="14478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800" dirty="0"/>
                </a:p>
              </p:txBody>
            </p:sp>
            <p:pic>
              <p:nvPicPr>
                <p:cNvPr id="29" name="Picture 28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845969" y="4411479"/>
                  <a:ext cx="1564686" cy="1440000"/>
                </a:xfrm>
                <a:prstGeom prst="rect">
                  <a:avLst/>
                </a:prstGeom>
              </p:spPr>
            </p:pic>
          </p:grpSp>
          <p:cxnSp>
            <p:nvCxnSpPr>
              <p:cNvPr id="24" name="Straight Connector 23"/>
              <p:cNvCxnSpPr/>
              <p:nvPr/>
            </p:nvCxnSpPr>
            <p:spPr>
              <a:xfrm flipH="1">
                <a:off x="10824676" y="5106363"/>
                <a:ext cx="91242" cy="129319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/>
            </p:nvCxnSpPr>
            <p:spPr>
              <a:xfrm flipH="1">
                <a:off x="10822395" y="5388452"/>
                <a:ext cx="91242" cy="129319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>
              <a:xfrm flipH="1" flipV="1">
                <a:off x="10824676" y="5106363"/>
                <a:ext cx="91242" cy="129319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>
              <a:xfrm flipH="1" flipV="1">
                <a:off x="10822395" y="5383890"/>
                <a:ext cx="91242" cy="129319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Arrow: Down 21"/>
            <p:cNvSpPr/>
            <p:nvPr/>
          </p:nvSpPr>
          <p:spPr>
            <a:xfrm rot="16200000">
              <a:off x="5983016" y="3195475"/>
              <a:ext cx="359397" cy="534205"/>
            </a:xfrm>
            <a:prstGeom prst="downArrow">
              <a:avLst/>
            </a:prstGeom>
            <a:solidFill>
              <a:schemeClr val="dk2">
                <a:alpha val="80000"/>
              </a:schemeClr>
            </a:solidFill>
            <a:ln w="19050">
              <a:solidFill>
                <a:schemeClr val="tx1">
                  <a:lumMod val="75000"/>
                  <a:alpha val="8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001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966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041766" y="1121143"/>
            <a:ext cx="10129234" cy="5546589"/>
          </a:xfrm>
        </p:spPr>
        <p:txBody>
          <a:bodyPr/>
          <a:lstStyle/>
          <a:p>
            <a:r>
              <a:rPr lang="en-GB" dirty="0"/>
              <a:t>Initially ported from </a:t>
            </a:r>
            <a:r>
              <a:rPr lang="en-GB" b="1" dirty="0">
                <a:solidFill>
                  <a:schemeClr val="bg1"/>
                </a:solidFill>
              </a:rPr>
              <a:t>Junit</a:t>
            </a:r>
          </a:p>
          <a:p>
            <a:r>
              <a:rPr lang="en-US" dirty="0" err="1"/>
              <a:t>NUnit</a:t>
            </a:r>
            <a:r>
              <a:rPr lang="en-US" dirty="0"/>
              <a:t> is an </a:t>
            </a:r>
            <a:r>
              <a:rPr lang="en-US" b="1" dirty="0">
                <a:solidFill>
                  <a:schemeClr val="bg1"/>
                </a:solidFill>
              </a:rPr>
              <a:t>Open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Source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software</a:t>
            </a:r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Support</a:t>
            </a:r>
            <a:r>
              <a:rPr lang="en-US" dirty="0"/>
              <a:t> for a wide range of </a:t>
            </a:r>
            <a:r>
              <a:rPr lang="en-US" b="1" dirty="0">
                <a:solidFill>
                  <a:schemeClr val="bg1"/>
                </a:solidFill>
              </a:rPr>
              <a:t>.NET platforms</a:t>
            </a:r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NUnit</a:t>
            </a: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64A429B5-868B-45AF-BB9C-99EDD5636D5B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9314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">
            <a:extLst>
              <a:ext uri="{FF2B5EF4-FFF2-40B4-BE49-F238E27FC236}">
                <a16:creationId xmlns:a16="http://schemas.microsoft.com/office/drawing/2014/main" id="{5454A6DC-8003-4499-9D2A-2A88344965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11</a:t>
            </a:fld>
            <a:endParaRPr lang="en-US" noProof="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4000" dirty="0"/>
              <a:t>Create console application project</a:t>
            </a:r>
          </a:p>
          <a:p>
            <a:r>
              <a:rPr lang="en-US" sz="4000" dirty="0"/>
              <a:t>Add BankAccount class</a:t>
            </a:r>
          </a:p>
          <a:p>
            <a:r>
              <a:rPr lang="en-US" sz="4000" dirty="0"/>
              <a:t>Create NUnit Project</a:t>
            </a:r>
          </a:p>
          <a:p>
            <a:r>
              <a:rPr lang="en-US" sz="4000" dirty="0"/>
              <a:t>Test the </a:t>
            </a:r>
            <a:r>
              <a:rPr lang="en-US" sz="4000" dirty="0" err="1"/>
              <a:t>BankAccount</a:t>
            </a:r>
            <a:r>
              <a:rPr lang="en-US" sz="4000" dirty="0"/>
              <a:t> class</a:t>
            </a:r>
          </a:p>
          <a:p>
            <a:endParaRPr lang="en-US" dirty="0"/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NUnit Test</a:t>
            </a:r>
          </a:p>
        </p:txBody>
      </p:sp>
    </p:spTree>
    <p:extLst>
      <p:ext uri="{BB962C8B-B14F-4D97-AF65-F5344CB8AC3E}">
        <p14:creationId xmlns:p14="http://schemas.microsoft.com/office/powerpoint/2010/main" val="701745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">
            <a:extLst>
              <a:ext uri="{FF2B5EF4-FFF2-40B4-BE49-F238E27FC236}">
                <a16:creationId xmlns:a16="http://schemas.microsoft.com/office/drawing/2014/main" id="{89DCCE28-B4E4-4FF4-8D3F-D6ADDD9CE81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12</a:t>
            </a:fld>
            <a:endParaRPr lang="en-US" noProof="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 Create a class </a:t>
            </a:r>
            <a:r>
              <a:rPr lang="en-US" noProof="1"/>
              <a:t>library (.Net Core) </a:t>
            </a:r>
          </a:p>
          <a:p>
            <a:pPr lvl="1"/>
            <a:r>
              <a:rPr lang="en-US" dirty="0"/>
              <a:t>Name it like the project you are testing, but with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"</a:t>
            </a:r>
            <a:r>
              <a:rPr lang="en-US" b="1" dirty="0">
                <a:solidFill>
                  <a:schemeClr val="bg1"/>
                </a:solidFill>
              </a:rPr>
              <a:t>.Tests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" </a:t>
            </a:r>
            <a:r>
              <a:rPr lang="en-US" dirty="0"/>
              <a:t>suffix</a:t>
            </a:r>
          </a:p>
          <a:p>
            <a:pPr lvl="1"/>
            <a:r>
              <a:rPr lang="en-US" dirty="0"/>
              <a:t>Right click on the project to open the </a:t>
            </a:r>
            <a:r>
              <a:rPr lang="en-US" b="1" dirty="0">
                <a:solidFill>
                  <a:schemeClr val="bg1"/>
                </a:solidFill>
              </a:rPr>
              <a:t>NuGet package manager</a:t>
            </a:r>
            <a:endParaRPr lang="en-US" dirty="0"/>
          </a:p>
          <a:p>
            <a:r>
              <a:rPr lang="en-US" dirty="0"/>
              <a:t>Create a console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applicaton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</a:p>
          <a:p>
            <a:pPr lvl="1"/>
            <a:r>
              <a:rPr lang="en-US" dirty="0"/>
              <a:t>Add BankAccount class for us to test</a:t>
            </a:r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</a:t>
            </a:r>
            <a:r>
              <a:rPr lang="en-US" dirty="0" err="1"/>
              <a:t>NUnit</a:t>
            </a:r>
            <a:r>
              <a:rPr lang="en-US" dirty="0"/>
              <a:t> Test (1)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1D202A7-BC3F-48C0-963B-0455686979A4}"/>
              </a:ext>
            </a:extLst>
          </p:cNvPr>
          <p:cNvGrpSpPr/>
          <p:nvPr/>
        </p:nvGrpSpPr>
        <p:grpSpPr>
          <a:xfrm>
            <a:off x="1304278" y="4708269"/>
            <a:ext cx="3862526" cy="1645347"/>
            <a:chOff x="5015144" y="4912455"/>
            <a:chExt cx="3862526" cy="1645347"/>
          </a:xfrm>
          <a:solidFill>
            <a:schemeClr val="tx1">
              <a:lumMod val="40000"/>
              <a:lumOff val="60000"/>
              <a:alpha val="20000"/>
            </a:schemeClr>
          </a:solidFill>
        </p:grpSpPr>
        <p:sp>
          <p:nvSpPr>
            <p:cNvPr id="6" name="Text Placeholder 3">
              <a:extLst>
                <a:ext uri="{FF2B5EF4-FFF2-40B4-BE49-F238E27FC236}">
                  <a16:creationId xmlns:a16="http://schemas.microsoft.com/office/drawing/2014/main" id="{3916F9E7-18C8-44DC-9AC0-3481A213EBBF}"/>
                </a:ext>
              </a:extLst>
            </p:cNvPr>
            <p:cNvSpPr txBox="1">
              <a:spLocks/>
            </p:cNvSpPr>
            <p:nvPr/>
          </p:nvSpPr>
          <p:spPr>
            <a:xfrm>
              <a:off x="5015144" y="5499391"/>
              <a:ext cx="3862526" cy="1058411"/>
            </a:xfrm>
            <a:prstGeom prst="rect">
              <a:avLst/>
            </a:prstGeom>
            <a:solidFill>
              <a:schemeClr val="accent6">
                <a:lumMod val="75000"/>
                <a:alpha val="15000"/>
              </a:schemeClr>
            </a:solidFill>
            <a:ln w="12700">
              <a:solidFill>
                <a:schemeClr val="tx1">
                  <a:lumMod val="50000"/>
                </a:schemeClr>
              </a:solidFill>
            </a:ln>
          </p:spPr>
          <p:txBody>
            <a:bodyPr vert="horz" wrap="square" lIns="143963" tIns="107972" rIns="143963" bIns="107972" rtlCol="0">
              <a:spAutoFit/>
            </a:bodyPr>
            <a:lstStyle>
              <a:defPPr>
                <a:defRPr lang="en-US"/>
              </a:defPPr>
              <a:lvl1pPr defTabSz="1218438" latinLnBrk="1">
                <a:spcBef>
                  <a:spcPts val="400"/>
                </a:spcBef>
                <a:spcAft>
                  <a:spcPts val="400"/>
                </a:spcAft>
                <a:buFont typeface="Wingdings" panose="05000000000000000000" pitchFamily="2" charset="2"/>
                <a:buNone/>
                <a:defRPr sz="2397" b="1">
                  <a:latin typeface="Consolas" pitchFamily="49" charset="0"/>
                  <a:cs typeface="Consolas" pitchFamily="49" charset="0"/>
                </a:defRPr>
              </a:lvl1pPr>
            </a:lstStyle>
            <a:p>
              <a:r>
                <a:rPr lang="en-US" noProof="1"/>
                <a:t>+Amount : decimal</a:t>
              </a:r>
            </a:p>
            <a:p>
              <a:r>
                <a:rPr lang="en-US" noProof="1"/>
                <a:t>+BankAccount(decimal)</a:t>
              </a:r>
            </a:p>
          </p:txBody>
        </p:sp>
        <p:sp>
          <p:nvSpPr>
            <p:cNvPr id="7" name="Text Placeholder 3">
              <a:extLst>
                <a:ext uri="{FF2B5EF4-FFF2-40B4-BE49-F238E27FC236}">
                  <a16:creationId xmlns:a16="http://schemas.microsoft.com/office/drawing/2014/main" id="{D3C1CB86-60FF-4FA7-8910-BAC8A152D7C8}"/>
                </a:ext>
              </a:extLst>
            </p:cNvPr>
            <p:cNvSpPr txBox="1">
              <a:spLocks/>
            </p:cNvSpPr>
            <p:nvPr/>
          </p:nvSpPr>
          <p:spPr>
            <a:xfrm>
              <a:off x="5015144" y="4912455"/>
              <a:ext cx="3862526" cy="586936"/>
            </a:xfrm>
            <a:prstGeom prst="rect">
              <a:avLst/>
            </a:prstGeom>
            <a:solidFill>
              <a:schemeClr val="accent6">
                <a:lumMod val="75000"/>
                <a:alpha val="15000"/>
              </a:schemeClr>
            </a:solidFill>
            <a:ln w="12700">
              <a:solidFill>
                <a:schemeClr val="tx1">
                  <a:lumMod val="50000"/>
                </a:schemeClr>
              </a:solidFill>
            </a:ln>
          </p:spPr>
          <p:txBody>
            <a:bodyPr vert="horz" wrap="square" lIns="143963" tIns="107972" rIns="143963" bIns="107972" rtlCol="0">
              <a:spAutoFit/>
            </a:bodyPr>
            <a:lstStyle>
              <a:defPPr>
                <a:defRPr lang="en-US"/>
              </a:defPPr>
              <a:lvl1pPr defTabSz="1218438" latinLnBrk="1">
                <a:spcBef>
                  <a:spcPts val="400"/>
                </a:spcBef>
                <a:spcAft>
                  <a:spcPts val="400"/>
                </a:spcAft>
                <a:buFont typeface="Wingdings" panose="05000000000000000000" pitchFamily="2" charset="2"/>
                <a:buNone/>
                <a:defRPr sz="2397" b="1">
                  <a:latin typeface="Consolas" pitchFamily="49" charset="0"/>
                  <a:cs typeface="Consolas" pitchFamily="49" charset="0"/>
                </a:defRPr>
              </a:lvl1pPr>
            </a:lstStyle>
            <a:p>
              <a:r>
                <a:rPr lang="en-US" noProof="1"/>
                <a:t>BankAccount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27087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">
            <a:extLst>
              <a:ext uri="{FF2B5EF4-FFF2-40B4-BE49-F238E27FC236}">
                <a16:creationId xmlns:a16="http://schemas.microsoft.com/office/drawing/2014/main" id="{562AA3E0-0FED-463B-A437-7DDA960C099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13</a:t>
            </a:fld>
            <a:endParaRPr lang="en-US" noProof="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lnSpc>
                <a:spcPct val="70000"/>
              </a:lnSpc>
            </a:pPr>
            <a:r>
              <a:rPr lang="en-US" dirty="0"/>
              <a:t>Install </a:t>
            </a:r>
            <a:r>
              <a:rPr lang="en-US" b="1" dirty="0">
                <a:solidFill>
                  <a:schemeClr val="bg1"/>
                </a:solidFill>
              </a:rPr>
              <a:t>NUnit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</a:p>
          <a:p>
            <a:pPr>
              <a:lnSpc>
                <a:spcPct val="70000"/>
              </a:lnSpc>
            </a:pPr>
            <a:endParaRPr lang="en-US" dirty="0"/>
          </a:p>
          <a:p>
            <a:pPr>
              <a:lnSpc>
                <a:spcPct val="70000"/>
              </a:lnSpc>
              <a:spcBef>
                <a:spcPts val="900"/>
              </a:spcBef>
            </a:pPr>
            <a:endParaRPr lang="en-US" dirty="0"/>
          </a:p>
          <a:p>
            <a:pPr>
              <a:lnSpc>
                <a:spcPct val="70000"/>
              </a:lnSpc>
              <a:spcBef>
                <a:spcPts val="900"/>
              </a:spcBef>
            </a:pPr>
            <a:r>
              <a:rPr lang="en-US" dirty="0"/>
              <a:t>Install </a:t>
            </a:r>
            <a:r>
              <a:rPr lang="en-US" b="1" dirty="0">
                <a:solidFill>
                  <a:schemeClr val="bg1"/>
                </a:solidFill>
              </a:rPr>
              <a:t>NUnit3TestAdapter</a:t>
            </a:r>
          </a:p>
          <a:p>
            <a:pPr>
              <a:lnSpc>
                <a:spcPct val="70000"/>
              </a:lnSpc>
              <a:spcBef>
                <a:spcPts val="900"/>
              </a:spcBef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70000"/>
              </a:lnSpc>
              <a:spcBef>
                <a:spcPts val="900"/>
              </a:spcBef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70000"/>
              </a:lnSpc>
              <a:spcBef>
                <a:spcPts val="900"/>
              </a:spcBef>
            </a:pPr>
            <a:r>
              <a:rPr lang="en-US" dirty="0"/>
              <a:t>Install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Microsoft.Net.Test.Sdk</a:t>
            </a:r>
          </a:p>
          <a:p>
            <a:pPr>
              <a:lnSpc>
                <a:spcPct val="70000"/>
              </a:lnSpc>
              <a:spcBef>
                <a:spcPts val="900"/>
              </a:spcBef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70000"/>
              </a:lnSpc>
              <a:spcBef>
                <a:spcPts val="900"/>
              </a:spcBef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70000"/>
              </a:lnSpc>
              <a:spcBef>
                <a:spcPts val="900"/>
              </a:spcBef>
            </a:pPr>
            <a:r>
              <a:rPr lang="en-US" dirty="0"/>
              <a:t>Open </a:t>
            </a:r>
            <a:r>
              <a:rPr lang="en-US" b="1" dirty="0">
                <a:solidFill>
                  <a:schemeClr val="bg1"/>
                </a:solidFill>
              </a:rPr>
              <a:t>Test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Explorer</a:t>
            </a:r>
            <a:r>
              <a:rPr lang="en-US" dirty="0"/>
              <a:t> (Ctrl + E, T or Test-&gt;Windows -&gt;TestExplorer)</a:t>
            </a:r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</a:t>
            </a:r>
            <a:r>
              <a:rPr lang="en-US" dirty="0" err="1"/>
              <a:t>NUnit</a:t>
            </a:r>
            <a:r>
              <a:rPr lang="en-US" dirty="0"/>
              <a:t> Test (2)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50884EC-2465-41D2-A103-C738465565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664" y="1705120"/>
            <a:ext cx="5704606" cy="85335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E580761-5374-4E20-A640-B93958EE16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664" y="4951637"/>
            <a:ext cx="5034716" cy="72736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8A8A76F-8394-4293-BCAA-6E8F1D3CC4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664" y="3335916"/>
            <a:ext cx="6781581" cy="72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912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">
            <a:extLst>
              <a:ext uri="{FF2B5EF4-FFF2-40B4-BE49-F238E27FC236}">
                <a16:creationId xmlns:a16="http://schemas.microsoft.com/office/drawing/2014/main" id="{C40A8A11-D66D-4838-82A3-089E867422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14</a:t>
            </a:fld>
            <a:endParaRPr lang="en-US" noProof="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Write your first test</a:t>
            </a:r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NUnit Test</a:t>
            </a:r>
            <a:r>
              <a:rPr lang="en-GB" dirty="0"/>
              <a:t> (3)</a:t>
            </a:r>
            <a:endParaRPr lang="en-US" dirty="0"/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769199" y="1810151"/>
            <a:ext cx="10653602" cy="4446959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>
            <a:defPPr>
              <a:defRPr lang="en-US"/>
            </a:defPPr>
            <a:lvl1pPr defTabSz="1218438" latinLnBrk="1">
              <a:spcBef>
                <a:spcPts val="400"/>
              </a:spcBef>
              <a:spcAft>
                <a:spcPts val="400"/>
              </a:spcAft>
              <a:buFont typeface="Wingdings" panose="05000000000000000000" pitchFamily="2" charset="2"/>
              <a:buNone/>
              <a:defRPr sz="2397" b="1">
                <a:latin typeface="Consolas" pitchFamily="49" charset="0"/>
                <a:cs typeface="Consolas" pitchFamily="49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[TestFixture]</a:t>
            </a:r>
          </a:p>
          <a:p>
            <a:r>
              <a:rPr lang="en-US" dirty="0"/>
              <a:t>public class BankAcountTests</a:t>
            </a:r>
          </a:p>
          <a:p>
            <a:r>
              <a:rPr lang="en-US" dirty="0"/>
              <a:t>{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chemeClr val="bg1"/>
                </a:solidFill>
              </a:rPr>
              <a:t>[Test]</a:t>
            </a:r>
          </a:p>
          <a:p>
            <a:r>
              <a:rPr lang="en-US" dirty="0"/>
              <a:t>  public void AccountInitializeWithPositiveValue() {</a:t>
            </a:r>
          </a:p>
          <a:p>
            <a:r>
              <a:rPr lang="en-US" dirty="0"/>
              <a:t>    BankAccount account = new BankAccount(2000m);</a:t>
            </a:r>
          </a:p>
          <a:p>
            <a:r>
              <a:rPr lang="en-US" dirty="0"/>
              <a:t>    </a:t>
            </a:r>
            <a:r>
              <a:rPr lang="en-US" dirty="0">
                <a:solidFill>
                  <a:schemeClr val="bg1"/>
                </a:solidFill>
              </a:rPr>
              <a:t>Assert.That</a:t>
            </a:r>
            <a:r>
              <a:rPr lang="en-US" dirty="0"/>
              <a:t>(account.Amount, </a:t>
            </a:r>
            <a:r>
              <a:rPr lang="en-US" dirty="0">
                <a:solidFill>
                  <a:schemeClr val="bg1"/>
                </a:solidFill>
              </a:rPr>
              <a:t>Is</a:t>
            </a:r>
            <a:r>
              <a:rPr lang="en-US" dirty="0"/>
              <a:t>.EqualTo(2000m));</a:t>
            </a:r>
          </a:p>
          <a:p>
            <a:r>
              <a:rPr lang="en-US" dirty="0"/>
              <a:t>  }</a:t>
            </a:r>
          </a:p>
          <a:p>
            <a:r>
              <a:rPr lang="en-US" dirty="0"/>
              <a:t>}</a:t>
            </a:r>
          </a:p>
        </p:txBody>
      </p:sp>
      <p:sp>
        <p:nvSpPr>
          <p:cNvPr id="12" name="AutoShape 5"/>
          <p:cNvSpPr>
            <a:spLocks noChangeArrowheads="1"/>
          </p:cNvSpPr>
          <p:nvPr/>
        </p:nvSpPr>
        <p:spPr bwMode="auto">
          <a:xfrm>
            <a:off x="4071000" y="1676663"/>
            <a:ext cx="3655690" cy="760521"/>
          </a:xfrm>
          <a:prstGeom prst="wedgeRoundRectCallout">
            <a:avLst>
              <a:gd name="adj1" fmla="val -61748"/>
              <a:gd name="adj2" fmla="val 11067"/>
              <a:gd name="adj3" fmla="val 16667"/>
            </a:avLst>
          </a:prstGeom>
          <a:solidFill>
            <a:schemeClr val="tx1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</a:rPr>
              <a:t>Attribute that marks a class that contains tests </a:t>
            </a:r>
            <a:endParaRPr lang="bg-BG" sz="2400" b="1" dirty="0">
              <a:solidFill>
                <a:srgbClr val="FFFFFF"/>
              </a:solidFill>
            </a:endParaRPr>
          </a:p>
        </p:txBody>
      </p:sp>
      <p:sp>
        <p:nvSpPr>
          <p:cNvPr id="13" name="AutoShape 5"/>
          <p:cNvSpPr>
            <a:spLocks noChangeArrowheads="1"/>
          </p:cNvSpPr>
          <p:nvPr/>
        </p:nvSpPr>
        <p:spPr bwMode="auto">
          <a:xfrm>
            <a:off x="2556999" y="3204000"/>
            <a:ext cx="1925285" cy="461950"/>
          </a:xfrm>
          <a:prstGeom prst="wedgeRoundRectCallout">
            <a:avLst>
              <a:gd name="adj1" fmla="val -57146"/>
              <a:gd name="adj2" fmla="val 23520"/>
              <a:gd name="adj3" fmla="val 16667"/>
            </a:avLst>
          </a:prstGeom>
          <a:solidFill>
            <a:schemeClr val="tx1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</a:rPr>
              <a:t>Test Method </a:t>
            </a:r>
            <a:endParaRPr lang="bg-BG" sz="2400" b="1" dirty="0">
              <a:solidFill>
                <a:srgbClr val="FFFFFF"/>
              </a:solidFill>
            </a:endParaRPr>
          </a:p>
        </p:txBody>
      </p:sp>
      <p:sp>
        <p:nvSpPr>
          <p:cNvPr id="14" name="AutoShape 5"/>
          <p:cNvSpPr>
            <a:spLocks noChangeArrowheads="1"/>
          </p:cNvSpPr>
          <p:nvPr/>
        </p:nvSpPr>
        <p:spPr bwMode="auto">
          <a:xfrm>
            <a:off x="2236466" y="5277119"/>
            <a:ext cx="2566353" cy="769511"/>
          </a:xfrm>
          <a:prstGeom prst="wedgeRoundRectCallout">
            <a:avLst>
              <a:gd name="adj1" fmla="val -55738"/>
              <a:gd name="adj2" fmla="val -46449"/>
              <a:gd name="adj3" fmla="val 16667"/>
            </a:avLst>
          </a:prstGeom>
          <a:solidFill>
            <a:schemeClr val="tx1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</a:rPr>
              <a:t>Assert class comes with NUnit</a:t>
            </a:r>
            <a:endParaRPr lang="bg-BG" sz="2400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2888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">
            <a:extLst>
              <a:ext uri="{FF2B5EF4-FFF2-40B4-BE49-F238E27FC236}">
                <a16:creationId xmlns:a16="http://schemas.microsoft.com/office/drawing/2014/main" id="{332AD0A1-4120-4B59-8E3D-48BCFFEECED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15</a:t>
            </a:fld>
            <a:endParaRPr lang="en-US" noProof="0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Organize and clarify </a:t>
            </a:r>
            <a:r>
              <a:rPr lang="en-US" dirty="0"/>
              <a:t>test code by breaking down a test case into the following </a:t>
            </a:r>
            <a:r>
              <a:rPr lang="en-US" b="1" dirty="0">
                <a:solidFill>
                  <a:schemeClr val="bg1"/>
                </a:solidFill>
              </a:rPr>
              <a:t>functional sections</a:t>
            </a:r>
            <a:r>
              <a:rPr lang="en-US" dirty="0"/>
              <a:t>: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The </a:t>
            </a:r>
            <a:r>
              <a:rPr lang="en-US" b="1" dirty="0">
                <a:solidFill>
                  <a:schemeClr val="bg1"/>
                </a:solidFill>
              </a:rPr>
              <a:t>Arrange</a:t>
            </a:r>
            <a:r>
              <a:rPr lang="en-US" dirty="0"/>
              <a:t> section of a unit test initializes objects and sets the value of the data that is passed to the test case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The </a:t>
            </a:r>
            <a:r>
              <a:rPr lang="en-US" b="1" dirty="0">
                <a:solidFill>
                  <a:schemeClr val="bg1"/>
                </a:solidFill>
              </a:rPr>
              <a:t>Act</a:t>
            </a:r>
            <a:r>
              <a:rPr lang="en-US" dirty="0"/>
              <a:t> section invokes the test case with the arranged </a:t>
            </a:r>
            <a:br>
              <a:rPr lang="en-US" dirty="0"/>
            </a:br>
            <a:r>
              <a:rPr lang="en-US" dirty="0"/>
              <a:t>parameters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The </a:t>
            </a:r>
            <a:r>
              <a:rPr lang="en-US" b="1" dirty="0">
                <a:solidFill>
                  <a:schemeClr val="bg1"/>
                </a:solidFill>
              </a:rPr>
              <a:t>Assert</a:t>
            </a:r>
            <a:r>
              <a:rPr lang="en-US" dirty="0"/>
              <a:t> section verifies the test case behaves as expected</a:t>
            </a:r>
          </a:p>
          <a:p>
            <a:pPr>
              <a:buClr>
                <a:schemeClr val="tx1"/>
              </a:buClr>
            </a:pPr>
            <a:endParaRPr lang="en-US" dirty="0"/>
          </a:p>
          <a:p>
            <a:pPr>
              <a:buClr>
                <a:schemeClr val="tx1"/>
              </a:buClr>
            </a:pPr>
            <a:endParaRPr lang="bg-BG" dirty="0"/>
          </a:p>
        </p:txBody>
      </p:sp>
      <p:sp>
        <p:nvSpPr>
          <p:cNvPr id="560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AAA Testing Pattern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240846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">
            <a:extLst>
              <a:ext uri="{FF2B5EF4-FFF2-40B4-BE49-F238E27FC236}">
                <a16:creationId xmlns:a16="http://schemas.microsoft.com/office/drawing/2014/main" id="{F5116E68-446C-49D4-8D57-20B9B257D1E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16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3A Pattern</a:t>
            </a:r>
            <a:endParaRPr lang="en-US" dirty="0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342977" y="1680262"/>
            <a:ext cx="9506046" cy="4358738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pPr defTabSz="1218438" latinLnBrk="1">
              <a:spcBef>
                <a:spcPts val="400"/>
              </a:spcBef>
              <a:spcAft>
                <a:spcPts val="400"/>
              </a:spcAft>
              <a:buFont typeface="Wingdings" panose="05000000000000000000" pitchFamily="2" charset="2"/>
              <a:buNone/>
            </a:pPr>
            <a:r>
              <a:rPr lang="en-GB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[Test]</a:t>
            </a:r>
          </a:p>
          <a:p>
            <a:pPr defTabSz="1218438" latinLnBrk="1">
              <a:spcBef>
                <a:spcPts val="400"/>
              </a:spcBef>
              <a:spcAft>
                <a:spcPts val="400"/>
              </a:spcAft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public void DepositShouldAddMoney()</a:t>
            </a:r>
          </a:p>
          <a:p>
            <a:pPr defTabSz="1218438" latinLnBrk="1">
              <a:spcBef>
                <a:spcPts val="400"/>
              </a:spcBef>
              <a:spcAft>
                <a:spcPts val="400"/>
              </a:spcAft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{</a:t>
            </a:r>
          </a:p>
          <a:p>
            <a:pPr defTabSz="1218438" latinLnBrk="1">
              <a:spcBef>
                <a:spcPts val="400"/>
              </a:spcBef>
              <a:spcAft>
                <a:spcPts val="400"/>
              </a:spcAft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  BankAccount account = new BankAccount();</a:t>
            </a:r>
          </a:p>
          <a:p>
            <a:pPr defTabSz="1218438" latinLnBrk="1">
              <a:spcBef>
                <a:spcPts val="400"/>
              </a:spcBef>
              <a:spcAft>
                <a:spcPts val="400"/>
              </a:spcAft>
              <a:buFont typeface="Wingdings" panose="05000000000000000000" pitchFamily="2" charset="2"/>
              <a:buNone/>
            </a:pPr>
            <a:endParaRPr lang="en-GB" sz="2397" b="1" noProof="1">
              <a:latin typeface="Consolas" pitchFamily="49" charset="0"/>
              <a:cs typeface="Consolas" pitchFamily="49" charset="0"/>
            </a:endParaRPr>
          </a:p>
          <a:p>
            <a:pPr defTabSz="1218438" latinLnBrk="1">
              <a:spcBef>
                <a:spcPts val="400"/>
              </a:spcBef>
              <a:spcAft>
                <a:spcPts val="400"/>
              </a:spcAft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  account.Deposit(50);</a:t>
            </a:r>
          </a:p>
          <a:p>
            <a:pPr defTabSz="1218438" latinLnBrk="1">
              <a:spcBef>
                <a:spcPts val="400"/>
              </a:spcBef>
              <a:spcAft>
                <a:spcPts val="400"/>
              </a:spcAft>
              <a:buFont typeface="Wingdings" panose="05000000000000000000" pitchFamily="2" charset="2"/>
              <a:buNone/>
            </a:pPr>
            <a:endParaRPr lang="en-GB" sz="2397" b="1" noProof="1">
              <a:latin typeface="Consolas" pitchFamily="49" charset="0"/>
              <a:cs typeface="Consolas" pitchFamily="49" charset="0"/>
            </a:endParaRPr>
          </a:p>
          <a:p>
            <a:pPr defTabSz="1218438" latinLnBrk="1">
              <a:spcBef>
                <a:spcPts val="400"/>
              </a:spcBef>
              <a:spcAft>
                <a:spcPts val="400"/>
              </a:spcAft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  </a:t>
            </a:r>
            <a:r>
              <a:rPr lang="en-GB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Assert</a:t>
            </a:r>
            <a:r>
              <a:rPr lang="en-GB" sz="2397" b="1" noProof="1">
                <a:latin typeface="Consolas" pitchFamily="49" charset="0"/>
                <a:cs typeface="Consolas" pitchFamily="49" charset="0"/>
              </a:rPr>
              <a:t>.</a:t>
            </a:r>
            <a:r>
              <a:rPr lang="en-GB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That</a:t>
            </a:r>
            <a:r>
              <a:rPr lang="en-GB" sz="2397" b="1" noProof="1">
                <a:latin typeface="Consolas" pitchFamily="49" charset="0"/>
                <a:cs typeface="Consolas" pitchFamily="49" charset="0"/>
              </a:rPr>
              <a:t>(account.Balance, </a:t>
            </a:r>
            <a:r>
              <a:rPr lang="en-GB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Is</a:t>
            </a:r>
            <a:r>
              <a:rPr lang="en-GB" sz="2397" b="1" noProof="1">
                <a:latin typeface="Consolas" pitchFamily="49" charset="0"/>
                <a:cs typeface="Consolas" pitchFamily="49" charset="0"/>
              </a:rPr>
              <a:t>.EqualTo(50));</a:t>
            </a:r>
          </a:p>
          <a:p>
            <a:pPr defTabSz="1218438" latinLnBrk="1">
              <a:spcBef>
                <a:spcPts val="400"/>
              </a:spcBef>
              <a:spcAft>
                <a:spcPts val="400"/>
              </a:spcAft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0" name="AutoShape 6"/>
          <p:cNvSpPr>
            <a:spLocks noChangeArrowheads="1"/>
          </p:cNvSpPr>
          <p:nvPr/>
        </p:nvSpPr>
        <p:spPr bwMode="auto">
          <a:xfrm>
            <a:off x="5601000" y="4014000"/>
            <a:ext cx="3380569" cy="761261"/>
          </a:xfrm>
          <a:prstGeom prst="wedgeRoundRectCallout">
            <a:avLst>
              <a:gd name="adj1" fmla="val -58936"/>
              <a:gd name="adj2" fmla="val -7142"/>
              <a:gd name="adj3" fmla="val 16667"/>
            </a:avLst>
          </a:prstGeom>
          <a:solidFill>
            <a:schemeClr val="tx1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</a:rPr>
              <a:t>Each test should test a single behavior!</a:t>
            </a:r>
            <a:endParaRPr lang="bg-BG" sz="2400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2400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">
            <a:extLst>
              <a:ext uri="{FF2B5EF4-FFF2-40B4-BE49-F238E27FC236}">
                <a16:creationId xmlns:a16="http://schemas.microsoft.com/office/drawing/2014/main" id="{360B0534-B2FE-4F18-97AE-FF2E7BBC81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17</a:t>
            </a:fld>
            <a:endParaRPr lang="en-US" noProof="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Load provided solution in Visual Studio</a:t>
            </a:r>
            <a:endParaRPr lang="bg-BG" dirty="0"/>
          </a:p>
          <a:p>
            <a:r>
              <a:rPr lang="en-US" dirty="0"/>
              <a:t>Add new test project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Tests</a:t>
            </a:r>
          </a:p>
          <a:p>
            <a:r>
              <a:rPr lang="en-US" dirty="0"/>
              <a:t>Create a class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AxeTests</a:t>
            </a:r>
          </a:p>
          <a:p>
            <a:r>
              <a:rPr lang="en-US" dirty="0"/>
              <a:t>Create the following tests:</a:t>
            </a:r>
          </a:p>
          <a:p>
            <a:pPr lvl="1"/>
            <a:r>
              <a:rPr lang="en-US" dirty="0"/>
              <a:t>Test if weapon </a:t>
            </a:r>
            <a:r>
              <a:rPr lang="en-US" b="1" dirty="0">
                <a:solidFill>
                  <a:schemeClr val="bg1"/>
                </a:solidFill>
              </a:rPr>
              <a:t>loses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durability</a:t>
            </a:r>
            <a:r>
              <a:rPr lang="en-US" dirty="0"/>
              <a:t> after attack</a:t>
            </a:r>
          </a:p>
          <a:p>
            <a:pPr lvl="1"/>
            <a:r>
              <a:rPr lang="en-US" dirty="0"/>
              <a:t>Test attacking with a </a:t>
            </a:r>
            <a:r>
              <a:rPr lang="en-US" b="1" dirty="0">
                <a:solidFill>
                  <a:schemeClr val="bg1"/>
                </a:solidFill>
              </a:rPr>
              <a:t>broken weapon</a:t>
            </a:r>
          </a:p>
          <a:p>
            <a:pPr lvl="2"/>
            <a:endParaRPr lang="en-US" dirty="0"/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Test Axe</a:t>
            </a:r>
          </a:p>
        </p:txBody>
      </p:sp>
    </p:spTree>
    <p:extLst>
      <p:ext uri="{BB962C8B-B14F-4D97-AF65-F5344CB8AC3E}">
        <p14:creationId xmlns:p14="http://schemas.microsoft.com/office/powerpoint/2010/main" val="1513492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">
            <a:extLst>
              <a:ext uri="{FF2B5EF4-FFF2-40B4-BE49-F238E27FC236}">
                <a16:creationId xmlns:a16="http://schemas.microsoft.com/office/drawing/2014/main" id="{FC3943F5-4D71-4DEB-9E7B-863C858FFCF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18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Test Axe (1)</a:t>
            </a:r>
          </a:p>
        </p:txBody>
      </p:sp>
      <p:sp>
        <p:nvSpPr>
          <p:cNvPr id="20" name="Rectangle 5"/>
          <p:cNvSpPr>
            <a:spLocks noChangeArrowheads="1"/>
          </p:cNvSpPr>
          <p:nvPr/>
        </p:nvSpPr>
        <p:spPr bwMode="auto">
          <a:xfrm>
            <a:off x="974109" y="1277311"/>
            <a:ext cx="10243782" cy="5301689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pPr defTabSz="1218438" latinLnBrk="1">
              <a:spcBef>
                <a:spcPts val="400"/>
              </a:spcBef>
              <a:spcAft>
                <a:spcPts val="400"/>
              </a:spcAft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[</a:t>
            </a:r>
            <a:r>
              <a:rPr lang="en-US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Test</a:t>
            </a:r>
            <a:r>
              <a:rPr lang="en-US" sz="2397" b="1" noProof="1">
                <a:latin typeface="Consolas" pitchFamily="49" charset="0"/>
                <a:cs typeface="Consolas" pitchFamily="49" charset="0"/>
              </a:rPr>
              <a:t>]</a:t>
            </a:r>
          </a:p>
          <a:p>
            <a:pPr defTabSz="1218438" latinLnBrk="1">
              <a:spcBef>
                <a:spcPts val="400"/>
              </a:spcBef>
              <a:spcAft>
                <a:spcPts val="400"/>
              </a:spcAft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public void AxeLosesDurabilyAfterAttack()</a:t>
            </a:r>
          </a:p>
          <a:p>
            <a:pPr defTabSz="1218438" latinLnBrk="1">
              <a:spcBef>
                <a:spcPts val="400"/>
              </a:spcBef>
              <a:spcAft>
                <a:spcPts val="400"/>
              </a:spcAft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{</a:t>
            </a:r>
          </a:p>
          <a:p>
            <a:pPr defTabSz="1218438" latinLnBrk="1">
              <a:spcBef>
                <a:spcPts val="400"/>
              </a:spcBef>
              <a:spcAft>
                <a:spcPts val="400"/>
              </a:spcAft>
              <a:buFont typeface="Wingdings" panose="05000000000000000000" pitchFamily="2" charset="2"/>
              <a:buNone/>
            </a:pPr>
            <a:r>
              <a:rPr lang="en-US" sz="2397" b="1" i="1" noProof="1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  // Arrange</a:t>
            </a:r>
          </a:p>
          <a:p>
            <a:pPr defTabSz="1218438" latinLnBrk="1">
              <a:spcBef>
                <a:spcPts val="400"/>
              </a:spcBef>
              <a:spcAft>
                <a:spcPts val="400"/>
              </a:spcAft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  Axe axe = new Axe(10, 10);</a:t>
            </a:r>
          </a:p>
          <a:p>
            <a:pPr defTabSz="1218438" latinLnBrk="1">
              <a:spcBef>
                <a:spcPts val="400"/>
              </a:spcBef>
              <a:spcAft>
                <a:spcPts val="400"/>
              </a:spcAft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  Dummy dummy = new Dummy(10, 10);</a:t>
            </a:r>
          </a:p>
          <a:p>
            <a:pPr defTabSz="1218438" latinLnBrk="1">
              <a:spcBef>
                <a:spcPts val="400"/>
              </a:spcBef>
              <a:spcAft>
                <a:spcPts val="400"/>
              </a:spcAft>
              <a:buFont typeface="Wingdings" panose="05000000000000000000" pitchFamily="2" charset="2"/>
              <a:buNone/>
            </a:pPr>
            <a:r>
              <a:rPr lang="en-US" sz="2397" b="1" i="1" noProof="1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  // Act</a:t>
            </a:r>
          </a:p>
          <a:p>
            <a:pPr defTabSz="1218438" latinLnBrk="1">
              <a:spcBef>
                <a:spcPts val="400"/>
              </a:spcBef>
              <a:spcAft>
                <a:spcPts val="400"/>
              </a:spcAft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  axe.Attack(dummy);</a:t>
            </a:r>
          </a:p>
          <a:p>
            <a:pPr defTabSz="1218438" latinLnBrk="1">
              <a:spcBef>
                <a:spcPts val="400"/>
              </a:spcBef>
              <a:spcAft>
                <a:spcPts val="400"/>
              </a:spcAft>
              <a:buFont typeface="Wingdings" panose="05000000000000000000" pitchFamily="2" charset="2"/>
              <a:buNone/>
            </a:pPr>
            <a:r>
              <a:rPr lang="en-US" sz="2397" b="1" i="1" noProof="1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  // Assert</a:t>
            </a:r>
          </a:p>
          <a:p>
            <a:pPr defTabSz="1218438" latinLnBrk="1">
              <a:spcBef>
                <a:spcPts val="400"/>
              </a:spcBef>
              <a:spcAft>
                <a:spcPts val="400"/>
              </a:spcAft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  Assert.</a:t>
            </a:r>
            <a:r>
              <a:rPr lang="en-US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That</a:t>
            </a:r>
            <a:r>
              <a:rPr lang="en-US" sz="2397" b="1" noProof="1">
                <a:latin typeface="Consolas" pitchFamily="49" charset="0"/>
                <a:cs typeface="Consolas" pitchFamily="49" charset="0"/>
              </a:rPr>
              <a:t>(axe.DurabilityPoints, </a:t>
            </a:r>
            <a:r>
              <a:rPr lang="en-US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Is</a:t>
            </a:r>
            <a:r>
              <a:rPr lang="en-US" sz="2397" b="1" noProof="1">
                <a:latin typeface="Consolas" pitchFamily="49" charset="0"/>
                <a:cs typeface="Consolas" pitchFamily="49" charset="0"/>
              </a:rPr>
              <a:t>.</a:t>
            </a:r>
            <a:r>
              <a:rPr lang="en-US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EqualTo</a:t>
            </a:r>
            <a:r>
              <a:rPr lang="en-US" sz="2397" b="1" noProof="1">
                <a:latin typeface="Consolas" pitchFamily="49" charset="0"/>
                <a:cs typeface="Consolas" pitchFamily="49" charset="0"/>
              </a:rPr>
              <a:t>(9));</a:t>
            </a:r>
          </a:p>
          <a:p>
            <a:pPr defTabSz="1218438" latinLnBrk="1">
              <a:spcBef>
                <a:spcPts val="400"/>
              </a:spcBef>
              <a:spcAft>
                <a:spcPts val="400"/>
              </a:spcAft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936331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">
            <a:extLst>
              <a:ext uri="{FF2B5EF4-FFF2-40B4-BE49-F238E27FC236}">
                <a16:creationId xmlns:a16="http://schemas.microsoft.com/office/drawing/2014/main" id="{7409E73D-E905-4F07-BBFC-34FF11ACDDF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19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Test Axe (2)</a:t>
            </a:r>
          </a:p>
        </p:txBody>
      </p:sp>
      <p:sp>
        <p:nvSpPr>
          <p:cNvPr id="20" name="Rectangle 5"/>
          <p:cNvSpPr>
            <a:spLocks noChangeArrowheads="1"/>
          </p:cNvSpPr>
          <p:nvPr/>
        </p:nvSpPr>
        <p:spPr bwMode="auto">
          <a:xfrm>
            <a:off x="1371000" y="1584000"/>
            <a:ext cx="9506047" cy="4644649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[Test]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public void BrokenAxeCantAttack()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{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  Axe axe = new Axe(1, 1);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  Dummy dummy = new Dummy(10, 10);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endParaRPr lang="en-US" sz="2397" b="1" noProof="1">
              <a:latin typeface="Consolas" pitchFamily="49" charset="0"/>
              <a:cs typeface="Consolas" pitchFamily="49" charset="0"/>
            </a:endParaRP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  axe.Attack(dummy);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endParaRPr lang="en-US" sz="2397" b="1" noProof="1">
              <a:latin typeface="Consolas" pitchFamily="49" charset="0"/>
              <a:cs typeface="Consolas" pitchFamily="49" charset="0"/>
            </a:endParaRP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  Assert.</a:t>
            </a:r>
            <a:r>
              <a:rPr lang="en-US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That</a:t>
            </a:r>
            <a:r>
              <a:rPr lang="en-US" sz="2397" b="1" noProof="1">
                <a:latin typeface="Consolas" pitchFamily="49" charset="0"/>
                <a:cs typeface="Consolas" pitchFamily="49" charset="0"/>
              </a:rPr>
              <a:t>(() =&gt; axe.Attack(dummy),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Throws</a:t>
            </a:r>
            <a:r>
              <a:rPr lang="en-US" sz="2397" b="1" noProof="1">
                <a:latin typeface="Consolas" pitchFamily="49" charset="0"/>
                <a:cs typeface="Consolas" pitchFamily="49" charset="0"/>
              </a:rPr>
              <a:t>.InvalidOperationException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      .With.Message.EqualTo("</a:t>
            </a:r>
            <a:r>
              <a:rPr lang="en-US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Axe is broken.</a:t>
            </a:r>
            <a:r>
              <a:rPr lang="en-US" sz="2397" b="1" noProof="1">
                <a:latin typeface="Consolas" pitchFamily="49" charset="0"/>
                <a:cs typeface="Consolas" pitchFamily="49" charset="0"/>
              </a:rPr>
              <a:t>"));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72434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">
            <a:extLst>
              <a:ext uri="{FF2B5EF4-FFF2-40B4-BE49-F238E27FC236}">
                <a16:creationId xmlns:a16="http://schemas.microsoft.com/office/drawing/2014/main" id="{6ED51393-404C-46FF-AA58-53F734E8C05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What is Unit Testing?</a:t>
            </a:r>
          </a:p>
          <a:p>
            <a:r>
              <a:rPr lang="en-GB" dirty="0"/>
              <a:t>Unit Testing Frameworks</a:t>
            </a:r>
          </a:p>
          <a:p>
            <a:pPr lvl="1"/>
            <a:r>
              <a:rPr lang="en-GB" dirty="0" err="1"/>
              <a:t>NUnit</a:t>
            </a:r>
            <a:r>
              <a:rPr lang="en-GB" dirty="0"/>
              <a:t> </a:t>
            </a:r>
          </a:p>
          <a:p>
            <a:r>
              <a:rPr lang="en-GB" dirty="0"/>
              <a:t>3A-s Pattern</a:t>
            </a:r>
          </a:p>
          <a:p>
            <a:r>
              <a:rPr lang="en-GB" dirty="0"/>
              <a:t>Seven Testing Principles</a:t>
            </a:r>
          </a:p>
          <a:p>
            <a:r>
              <a:rPr lang="en-GB" dirty="0"/>
              <a:t>Good Practices</a:t>
            </a:r>
          </a:p>
          <a:p>
            <a:pPr marL="0" indent="0">
              <a:buNone/>
            </a:pPr>
            <a:endParaRPr lang="bg-BG" dirty="0"/>
          </a:p>
        </p:txBody>
      </p:sp>
      <p:sp>
        <p:nvSpPr>
          <p:cNvPr id="423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Table of Contents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281965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">
            <a:extLst>
              <a:ext uri="{FF2B5EF4-FFF2-40B4-BE49-F238E27FC236}">
                <a16:creationId xmlns:a16="http://schemas.microsoft.com/office/drawing/2014/main" id="{D2694546-EBC0-4407-8EDD-F1630F0F217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20</a:t>
            </a:fld>
            <a:endParaRPr lang="en-US" noProof="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Create a class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DummyTests</a:t>
            </a:r>
          </a:p>
          <a:p>
            <a:r>
              <a:rPr lang="en-US" dirty="0"/>
              <a:t>Create the following tests</a:t>
            </a:r>
          </a:p>
          <a:p>
            <a:pPr lvl="1"/>
            <a:r>
              <a:rPr lang="en-US" sz="3200" dirty="0"/>
              <a:t>Dummy </a:t>
            </a:r>
            <a:r>
              <a:rPr lang="en-US" sz="3200" b="1" dirty="0">
                <a:solidFill>
                  <a:schemeClr val="bg1"/>
                </a:solidFill>
              </a:rPr>
              <a:t>loses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200" b="1" dirty="0">
                <a:solidFill>
                  <a:schemeClr val="bg1"/>
                </a:solidFill>
              </a:rPr>
              <a:t>health</a:t>
            </a:r>
            <a:r>
              <a:rPr lang="en-US" sz="3200" dirty="0"/>
              <a:t> if attacked</a:t>
            </a:r>
          </a:p>
          <a:p>
            <a:pPr lvl="1"/>
            <a:r>
              <a:rPr lang="en-US" sz="3200" dirty="0"/>
              <a:t>Dead Dummy </a:t>
            </a:r>
            <a:r>
              <a:rPr lang="en-US" sz="3200" b="1" dirty="0">
                <a:solidFill>
                  <a:schemeClr val="bg1"/>
                </a:solidFill>
              </a:rPr>
              <a:t>throws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200" b="1" dirty="0">
                <a:solidFill>
                  <a:schemeClr val="bg1"/>
                </a:solidFill>
              </a:rPr>
              <a:t>exception</a:t>
            </a:r>
            <a:r>
              <a:rPr lang="en-US" sz="3200" dirty="0"/>
              <a:t> if attacked</a:t>
            </a:r>
          </a:p>
          <a:p>
            <a:pPr lvl="1"/>
            <a:r>
              <a:rPr lang="en-US" sz="3200" dirty="0"/>
              <a:t>Dead Dummy </a:t>
            </a:r>
            <a:r>
              <a:rPr lang="en-US" sz="3200" b="1" dirty="0">
                <a:solidFill>
                  <a:schemeClr val="bg1"/>
                </a:solidFill>
              </a:rPr>
              <a:t>can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200" b="1" dirty="0">
                <a:solidFill>
                  <a:schemeClr val="bg1"/>
                </a:solidFill>
              </a:rPr>
              <a:t>give</a:t>
            </a:r>
            <a:r>
              <a:rPr lang="en-US" sz="3200" dirty="0"/>
              <a:t> XP</a:t>
            </a:r>
          </a:p>
          <a:p>
            <a:pPr lvl="1"/>
            <a:r>
              <a:rPr lang="en-US" sz="3200" dirty="0"/>
              <a:t>Alive Dummy </a:t>
            </a:r>
            <a:r>
              <a:rPr lang="en-US" sz="3200" b="1" dirty="0">
                <a:solidFill>
                  <a:schemeClr val="bg1"/>
                </a:solidFill>
              </a:rPr>
              <a:t>can't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200" b="1" dirty="0">
                <a:solidFill>
                  <a:schemeClr val="bg1"/>
                </a:solidFill>
              </a:rPr>
              <a:t>give</a:t>
            </a:r>
            <a:r>
              <a:rPr lang="en-US" sz="3200" dirty="0"/>
              <a:t> XP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Test Dummy</a:t>
            </a:r>
          </a:p>
        </p:txBody>
      </p:sp>
    </p:spTree>
    <p:extLst>
      <p:ext uri="{BB962C8B-B14F-4D97-AF65-F5344CB8AC3E}">
        <p14:creationId xmlns:p14="http://schemas.microsoft.com/office/powerpoint/2010/main" val="2943603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">
            <a:extLst>
              <a:ext uri="{FF2B5EF4-FFF2-40B4-BE49-F238E27FC236}">
                <a16:creationId xmlns:a16="http://schemas.microsoft.com/office/drawing/2014/main" id="{1AC76025-576C-479A-877A-D39F5E7F36D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21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Test Dummy</a:t>
            </a:r>
          </a:p>
        </p:txBody>
      </p:sp>
      <p:sp>
        <p:nvSpPr>
          <p:cNvPr id="20" name="Rectangle 5"/>
          <p:cNvSpPr>
            <a:spLocks noChangeArrowheads="1"/>
          </p:cNvSpPr>
          <p:nvPr/>
        </p:nvSpPr>
        <p:spPr bwMode="auto">
          <a:xfrm>
            <a:off x="1729473" y="1375745"/>
            <a:ext cx="8812566" cy="5027246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[</a:t>
            </a:r>
            <a:r>
              <a:rPr lang="en-US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Test</a:t>
            </a:r>
            <a:r>
              <a:rPr lang="en-US" sz="2397" b="1" noProof="1">
                <a:latin typeface="Consolas" pitchFamily="49" charset="0"/>
                <a:cs typeface="Consolas" pitchFamily="49" charset="0"/>
              </a:rPr>
              <a:t>]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public void DummyLosesHealthAfterAttack()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{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i="1" noProof="1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  // Arrange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  Dummy dummy = new Dummy(20, 10);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endParaRPr lang="en-US" sz="2397" b="1" noProof="1">
              <a:latin typeface="Consolas" pitchFamily="49" charset="0"/>
              <a:cs typeface="Consolas" pitchFamily="49" charset="0"/>
            </a:endParaRP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i="1" noProof="1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  // Act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  dummy.TakeAttack(5);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endParaRPr lang="en-US" sz="2397" b="1" noProof="1">
              <a:latin typeface="Consolas" pitchFamily="49" charset="0"/>
              <a:cs typeface="Consolas" pitchFamily="49" charset="0"/>
            </a:endParaRP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i="1" noProof="1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  // Assert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  </a:t>
            </a:r>
            <a:r>
              <a:rPr lang="en-US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Assert</a:t>
            </a:r>
            <a:r>
              <a:rPr lang="en-US" sz="2397" b="1" noProof="1">
                <a:latin typeface="Consolas" pitchFamily="49" charset="0"/>
                <a:cs typeface="Consolas" pitchFamily="49" charset="0"/>
              </a:rPr>
              <a:t>.</a:t>
            </a:r>
            <a:r>
              <a:rPr lang="en-US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That</a:t>
            </a:r>
            <a:r>
              <a:rPr lang="en-US" sz="2397" b="1" noProof="1">
                <a:latin typeface="Consolas" pitchFamily="49" charset="0"/>
                <a:cs typeface="Consolas" pitchFamily="49" charset="0"/>
              </a:rPr>
              <a:t>(dummy.Health, </a:t>
            </a:r>
            <a:r>
              <a:rPr lang="en-US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Is</a:t>
            </a:r>
            <a:r>
              <a:rPr lang="en-US" sz="2397" b="1" noProof="1">
                <a:latin typeface="Consolas" pitchFamily="49" charset="0"/>
                <a:cs typeface="Consolas" pitchFamily="49" charset="0"/>
              </a:rPr>
              <a:t>.</a:t>
            </a:r>
            <a:r>
              <a:rPr lang="en-US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EqualTo</a:t>
            </a:r>
            <a:r>
              <a:rPr lang="en-US" sz="2397" b="1" noProof="1">
                <a:latin typeface="Consolas" pitchFamily="49" charset="0"/>
                <a:cs typeface="Consolas" pitchFamily="49" charset="0"/>
              </a:rPr>
              <a:t>(15));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}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i="1" noProof="1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// TODO: Write the rest of the tests</a:t>
            </a:r>
          </a:p>
        </p:txBody>
      </p:sp>
    </p:spTree>
    <p:extLst>
      <p:ext uri="{BB962C8B-B14F-4D97-AF65-F5344CB8AC3E}">
        <p14:creationId xmlns:p14="http://schemas.microsoft.com/office/powerpoint/2010/main" val="1897833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1952" y="1269000"/>
            <a:ext cx="2888095" cy="2888095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D1AE1D45-6936-427F-808A-0774D94A66CE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/>
              <a:t>Seven Testing Principles</a:t>
            </a:r>
          </a:p>
        </p:txBody>
      </p:sp>
    </p:spTree>
    <p:extLst>
      <p:ext uri="{BB962C8B-B14F-4D97-AF65-F5344CB8AC3E}">
        <p14:creationId xmlns:p14="http://schemas.microsoft.com/office/powerpoint/2010/main" val="734948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2041766" y="1121143"/>
            <a:ext cx="10129234" cy="5546589"/>
          </a:xfrm>
        </p:spPr>
        <p:txBody>
          <a:bodyPr/>
          <a:lstStyle/>
          <a:p>
            <a:pPr>
              <a:lnSpc>
                <a:spcPct val="100000"/>
              </a:lnSpc>
              <a:buSzPct val="90000"/>
            </a:pPr>
            <a:r>
              <a:rPr lang="en-US" dirty="0"/>
              <a:t>Testing is context dependent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Testing is done differently in </a:t>
            </a:r>
            <a:r>
              <a:rPr lang="en-US" b="1" dirty="0">
                <a:solidFill>
                  <a:schemeClr val="bg1"/>
                </a:solidFill>
              </a:rPr>
              <a:t>different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contexts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</a:p>
          <a:p>
            <a:pPr>
              <a:lnSpc>
                <a:spcPct val="100000"/>
              </a:lnSpc>
            </a:pPr>
            <a:r>
              <a:rPr lang="en-US" dirty="0"/>
              <a:t>Example: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Safety-critical software is tested </a:t>
            </a:r>
            <a:r>
              <a:rPr lang="en-US" b="1" dirty="0">
                <a:solidFill>
                  <a:schemeClr val="bg1"/>
                </a:solidFill>
              </a:rPr>
              <a:t>differently</a:t>
            </a:r>
            <a:r>
              <a:rPr lang="en-US" dirty="0"/>
              <a:t> from an e-commerce site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Seven Testing Principles</a:t>
            </a: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71925" y="3912937"/>
            <a:ext cx="3116894" cy="2844313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Slide Number">
            <a:extLst>
              <a:ext uri="{FF2B5EF4-FFF2-40B4-BE49-F238E27FC236}">
                <a16:creationId xmlns:a16="http://schemas.microsoft.com/office/drawing/2014/main" id="{47DFB467-1473-41FA-9288-328DEE8A9BB0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6209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">
            <a:extLst>
              <a:ext uri="{FF2B5EF4-FFF2-40B4-BE49-F238E27FC236}">
                <a16:creationId xmlns:a16="http://schemas.microsoft.com/office/drawing/2014/main" id="{45335497-5A43-45F2-9CAC-F5749E3D56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24</a:t>
            </a:fld>
            <a:endParaRPr lang="en-US" noProof="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 vert="horz" lIns="108000" tIns="36000" rIns="108000" bIns="36000" rtlCol="0">
            <a:normAutofit/>
          </a:bodyPr>
          <a:lstStyle/>
          <a:p>
            <a:pPr>
              <a:lnSpc>
                <a:spcPct val="100000"/>
              </a:lnSpc>
              <a:buSzPct val="90000"/>
            </a:pPr>
            <a:r>
              <a:rPr lang="en-US" dirty="0"/>
              <a:t>Exhaustive testing is </a:t>
            </a:r>
            <a:r>
              <a:rPr lang="en-US" b="1" dirty="0">
                <a:solidFill>
                  <a:schemeClr val="bg1"/>
                </a:solidFill>
              </a:rPr>
              <a:t>impossible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All combinations of inputs and preconditions are usually almost </a:t>
            </a:r>
            <a:r>
              <a:rPr lang="en-US" b="1" dirty="0">
                <a:solidFill>
                  <a:schemeClr val="bg1"/>
                </a:solidFill>
              </a:rPr>
              <a:t>infinite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number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Testing everything is not feasible</a:t>
            </a:r>
          </a:p>
          <a:p>
            <a:pPr lvl="2"/>
            <a:r>
              <a:rPr lang="en-US" dirty="0"/>
              <a:t>Except for trivial cases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Risk analysis and priorities should be used to focus testing </a:t>
            </a:r>
            <a:br>
              <a:rPr lang="en-US" dirty="0"/>
            </a:br>
            <a:r>
              <a:rPr lang="en-US" dirty="0"/>
              <a:t>efforts</a:t>
            </a:r>
          </a:p>
          <a:p>
            <a:pPr>
              <a:lnSpc>
                <a:spcPct val="100000"/>
              </a:lnSpc>
              <a:buSzPct val="90000"/>
            </a:pPr>
            <a:endParaRPr lang="bg-B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Seven Testing Principles (1)</a:t>
            </a:r>
          </a:p>
        </p:txBody>
      </p:sp>
    </p:spTree>
    <p:extLst>
      <p:ext uri="{BB962C8B-B14F-4D97-AF65-F5344CB8AC3E}">
        <p14:creationId xmlns:p14="http://schemas.microsoft.com/office/powerpoint/2010/main" val="1629168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">
            <a:extLst>
              <a:ext uri="{FF2B5EF4-FFF2-40B4-BE49-F238E27FC236}">
                <a16:creationId xmlns:a16="http://schemas.microsoft.com/office/drawing/2014/main" id="{B6A7490C-A8AA-4FA1-B0CB-8821CDE0945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25</a:t>
            </a:fld>
            <a:endParaRPr lang="en-US" noProof="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 vert="horz" lIns="108000" tIns="36000" rIns="108000" bIns="36000" rtlCol="0">
            <a:normAutofit/>
          </a:bodyPr>
          <a:lstStyle/>
          <a:p>
            <a:pPr>
              <a:lnSpc>
                <a:spcPct val="100000"/>
              </a:lnSpc>
              <a:buSzPct val="90000"/>
            </a:pPr>
            <a:r>
              <a:rPr lang="en-US" dirty="0"/>
              <a:t>Early testing is </a:t>
            </a:r>
            <a:r>
              <a:rPr lang="en-US" b="1" dirty="0">
                <a:solidFill>
                  <a:schemeClr val="bg1"/>
                </a:solidFill>
              </a:rPr>
              <a:t>always preferred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Testing activities shall be started as early as possible </a:t>
            </a:r>
          </a:p>
          <a:p>
            <a:pPr lvl="2"/>
            <a:r>
              <a:rPr lang="en-US" dirty="0"/>
              <a:t>And shall be focused on defined objectives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The later a bug is found – the more it costs!</a:t>
            </a:r>
          </a:p>
          <a:p>
            <a:pPr>
              <a:lnSpc>
                <a:spcPct val="100000"/>
              </a:lnSpc>
              <a:buSzPct val="90000"/>
            </a:pPr>
            <a:endParaRPr lang="bg-B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Seven Testing Principles (2)</a:t>
            </a:r>
          </a:p>
        </p:txBody>
      </p:sp>
      <p:pic>
        <p:nvPicPr>
          <p:cNvPr id="5" name="Picture 4" descr="Software Testing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58110" y="3993118"/>
            <a:ext cx="4075779" cy="24040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88233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">
            <a:extLst>
              <a:ext uri="{FF2B5EF4-FFF2-40B4-BE49-F238E27FC236}">
                <a16:creationId xmlns:a16="http://schemas.microsoft.com/office/drawing/2014/main" id="{C6A0F029-3B12-47B4-87B9-C7EC3599FDA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26</a:t>
            </a:fld>
            <a:endParaRPr lang="en-US" noProof="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 vert="horz" lIns="108000" tIns="36000" rIns="108000" bIns="36000" rtlCol="0">
            <a:normAutofit/>
          </a:bodyPr>
          <a:lstStyle/>
          <a:p>
            <a:pPr>
              <a:lnSpc>
                <a:spcPct val="100000"/>
              </a:lnSpc>
              <a:buSzPct val="90000"/>
            </a:pPr>
            <a:r>
              <a:rPr lang="en-US" dirty="0"/>
              <a:t>Defect clustering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Testing effort shall be focused </a:t>
            </a:r>
            <a:r>
              <a:rPr lang="en-US" b="1" dirty="0">
                <a:solidFill>
                  <a:schemeClr val="bg1"/>
                </a:solidFill>
              </a:rPr>
              <a:t>proportionally</a:t>
            </a:r>
            <a:r>
              <a:rPr lang="en-US" dirty="0"/>
              <a:t> </a:t>
            </a:r>
          </a:p>
          <a:p>
            <a:pPr lvl="2"/>
            <a:r>
              <a:rPr lang="en-US" dirty="0"/>
              <a:t>To the expected and later observed defect density of modules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 </a:t>
            </a:r>
            <a:r>
              <a:rPr lang="en-US" b="1" dirty="0">
                <a:solidFill>
                  <a:schemeClr val="bg1"/>
                </a:solidFill>
              </a:rPr>
              <a:t>small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number</a:t>
            </a:r>
            <a:r>
              <a:rPr lang="en-US" dirty="0"/>
              <a:t> of modules usually contains </a:t>
            </a:r>
            <a:r>
              <a:rPr lang="en-US" b="1" dirty="0">
                <a:solidFill>
                  <a:schemeClr val="bg1"/>
                </a:solidFill>
              </a:rPr>
              <a:t>most of the </a:t>
            </a:r>
            <a:br>
              <a:rPr lang="en-US" b="1" dirty="0">
                <a:solidFill>
                  <a:schemeClr val="bg1"/>
                </a:solidFill>
              </a:rPr>
            </a:br>
            <a:r>
              <a:rPr lang="en-US" b="1" dirty="0">
                <a:solidFill>
                  <a:schemeClr val="bg1"/>
                </a:solidFill>
              </a:rPr>
              <a:t>defects </a:t>
            </a:r>
            <a:r>
              <a:rPr lang="en-US" dirty="0"/>
              <a:t>discovered</a:t>
            </a:r>
          </a:p>
          <a:p>
            <a:pPr lvl="2"/>
            <a:r>
              <a:rPr lang="en-US" dirty="0"/>
              <a:t>Responsible for most of the operational failures</a:t>
            </a:r>
          </a:p>
          <a:p>
            <a:pPr lvl="2"/>
            <a:r>
              <a:rPr lang="en-US" dirty="0"/>
              <a:t>Pareto Principle: 80 - 20</a:t>
            </a:r>
          </a:p>
          <a:p>
            <a:pPr>
              <a:lnSpc>
                <a:spcPct val="100000"/>
              </a:lnSpc>
              <a:buSzPct val="90000"/>
            </a:pPr>
            <a:endParaRPr lang="bg-B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Seven Testing Principles (3)</a:t>
            </a:r>
          </a:p>
        </p:txBody>
      </p:sp>
    </p:spTree>
    <p:extLst>
      <p:ext uri="{BB962C8B-B14F-4D97-AF65-F5344CB8AC3E}">
        <p14:creationId xmlns:p14="http://schemas.microsoft.com/office/powerpoint/2010/main" val="1579794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">
            <a:extLst>
              <a:ext uri="{FF2B5EF4-FFF2-40B4-BE49-F238E27FC236}">
                <a16:creationId xmlns:a16="http://schemas.microsoft.com/office/drawing/2014/main" id="{8972183F-7199-4436-BDE0-785A8E3A25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27</a:t>
            </a:fld>
            <a:endParaRPr lang="en-US" noProof="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  <a:buSzPct val="90000"/>
            </a:pPr>
            <a:r>
              <a:rPr lang="en-US" sz="3400" dirty="0"/>
              <a:t>Pesticide paradox</a:t>
            </a:r>
          </a:p>
          <a:p>
            <a:pPr lvl="1">
              <a:lnSpc>
                <a:spcPct val="100000"/>
              </a:lnSpc>
            </a:pPr>
            <a:r>
              <a:rPr lang="en-US" sz="3200" dirty="0"/>
              <a:t>Same tests repeated </a:t>
            </a:r>
            <a:r>
              <a:rPr lang="en-US" sz="3200" b="1" dirty="0">
                <a:solidFill>
                  <a:schemeClr val="bg1"/>
                </a:solidFill>
              </a:rPr>
              <a:t>over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200" b="1" dirty="0">
                <a:solidFill>
                  <a:schemeClr val="bg1"/>
                </a:solidFill>
              </a:rPr>
              <a:t>and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200" b="1" dirty="0">
                <a:solidFill>
                  <a:schemeClr val="bg1"/>
                </a:solidFill>
              </a:rPr>
              <a:t>over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200" b="1" dirty="0">
                <a:solidFill>
                  <a:schemeClr val="bg1"/>
                </a:solidFill>
              </a:rPr>
              <a:t>again</a:t>
            </a:r>
            <a:r>
              <a:rPr lang="en-US" sz="3200" dirty="0"/>
              <a:t> tend to </a:t>
            </a:r>
            <a:r>
              <a:rPr lang="en-US" sz="3200" b="1" dirty="0">
                <a:solidFill>
                  <a:schemeClr val="bg1"/>
                </a:solidFill>
              </a:rPr>
              <a:t>lose their </a:t>
            </a:r>
            <a:br>
              <a:rPr lang="en-US" sz="32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3200" b="1" dirty="0">
                <a:solidFill>
                  <a:schemeClr val="bg1"/>
                </a:solidFill>
              </a:rPr>
              <a:t>effectiveness</a:t>
            </a:r>
          </a:p>
          <a:p>
            <a:pPr lvl="1">
              <a:lnSpc>
                <a:spcPct val="100000"/>
              </a:lnSpc>
            </a:pPr>
            <a:r>
              <a:rPr lang="en-US" sz="3200" dirty="0"/>
              <a:t>Previously </a:t>
            </a:r>
            <a:r>
              <a:rPr lang="en-US" sz="3200" b="1" dirty="0">
                <a:solidFill>
                  <a:schemeClr val="bg1"/>
                </a:solidFill>
              </a:rPr>
              <a:t>undetected</a:t>
            </a:r>
            <a:r>
              <a:rPr lang="en-US" sz="3200" dirty="0"/>
              <a:t> defects remain </a:t>
            </a:r>
            <a:r>
              <a:rPr lang="en-US" sz="3200" b="1" dirty="0">
                <a:solidFill>
                  <a:schemeClr val="bg1"/>
                </a:solidFill>
              </a:rPr>
              <a:t>undiscovered</a:t>
            </a:r>
          </a:p>
          <a:p>
            <a:pPr lvl="1">
              <a:lnSpc>
                <a:spcPct val="100000"/>
              </a:lnSpc>
            </a:pPr>
            <a:r>
              <a:rPr lang="en-US" sz="3200" dirty="0"/>
              <a:t>New and modified test cases should be developed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Seven Testing Principles (4)</a:t>
            </a:r>
          </a:p>
        </p:txBody>
      </p:sp>
    </p:spTree>
    <p:extLst>
      <p:ext uri="{BB962C8B-B14F-4D97-AF65-F5344CB8AC3E}">
        <p14:creationId xmlns:p14="http://schemas.microsoft.com/office/powerpoint/2010/main" val="884636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">
            <a:extLst>
              <a:ext uri="{FF2B5EF4-FFF2-40B4-BE49-F238E27FC236}">
                <a16:creationId xmlns:a16="http://schemas.microsoft.com/office/drawing/2014/main" id="{14ADD229-CBDC-4A62-996F-F2653AB559D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28</a:t>
            </a:fld>
            <a:endParaRPr lang="en-US" noProof="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 vert="horz" lIns="108000" tIns="36000" rIns="108000" bIns="36000" rtlCol="0">
            <a:normAutofit/>
          </a:bodyPr>
          <a:lstStyle/>
          <a:p>
            <a:pPr>
              <a:lnSpc>
                <a:spcPct val="100000"/>
              </a:lnSpc>
              <a:buSzPct val="90000"/>
            </a:pPr>
            <a:r>
              <a:rPr lang="en-US" sz="3400" dirty="0"/>
              <a:t>Testing shows presence of defects</a:t>
            </a:r>
          </a:p>
          <a:p>
            <a:pPr lvl="1">
              <a:lnSpc>
                <a:spcPct val="100000"/>
              </a:lnSpc>
            </a:pPr>
            <a:r>
              <a:rPr lang="en-US" sz="3200" dirty="0"/>
              <a:t>Testing can </a:t>
            </a:r>
            <a:r>
              <a:rPr lang="en-US" sz="3200" b="1" dirty="0">
                <a:solidFill>
                  <a:schemeClr val="bg1"/>
                </a:solidFill>
              </a:rPr>
              <a:t>show that defects are present</a:t>
            </a:r>
          </a:p>
          <a:p>
            <a:pPr lvl="1">
              <a:lnSpc>
                <a:spcPct val="100000"/>
              </a:lnSpc>
            </a:pPr>
            <a:r>
              <a:rPr lang="en-US" sz="3200" dirty="0"/>
              <a:t>Cannot prove that there are no defects</a:t>
            </a:r>
          </a:p>
          <a:p>
            <a:pPr lvl="1">
              <a:lnSpc>
                <a:spcPct val="100000"/>
              </a:lnSpc>
            </a:pPr>
            <a:r>
              <a:rPr lang="en-US" sz="3200" dirty="0"/>
              <a:t>Appropriate testing </a:t>
            </a:r>
            <a:r>
              <a:rPr lang="en-US" sz="3200" b="1" dirty="0">
                <a:solidFill>
                  <a:schemeClr val="bg1"/>
                </a:solidFill>
              </a:rPr>
              <a:t>reduces</a:t>
            </a:r>
            <a:r>
              <a:rPr lang="en-US" sz="3200" dirty="0"/>
              <a:t> the probability for defects</a:t>
            </a:r>
          </a:p>
          <a:p>
            <a:pPr>
              <a:lnSpc>
                <a:spcPct val="100000"/>
              </a:lnSpc>
              <a:buSzPct val="90000"/>
            </a:pPr>
            <a:endParaRPr lang="en-US" sz="3400" dirty="0"/>
          </a:p>
          <a:p>
            <a:pPr>
              <a:lnSpc>
                <a:spcPct val="100000"/>
              </a:lnSpc>
              <a:buSzPct val="90000"/>
            </a:pPr>
            <a:endParaRPr lang="bg-BG" sz="3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Seven Testing Principles (5)</a:t>
            </a:r>
          </a:p>
        </p:txBody>
      </p:sp>
    </p:spTree>
    <p:extLst>
      <p:ext uri="{BB962C8B-B14F-4D97-AF65-F5344CB8AC3E}">
        <p14:creationId xmlns:p14="http://schemas.microsoft.com/office/powerpoint/2010/main" val="77086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">
            <a:extLst>
              <a:ext uri="{FF2B5EF4-FFF2-40B4-BE49-F238E27FC236}">
                <a16:creationId xmlns:a16="http://schemas.microsoft.com/office/drawing/2014/main" id="{A384A04F-E904-4E4F-8AD9-D7632A84F86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29</a:t>
            </a:fld>
            <a:endParaRPr lang="en-US" noProof="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 vert="horz" lIns="108000" tIns="36000" rIns="108000" bIns="36000" rtlCol="0">
            <a:normAutofit/>
          </a:bodyPr>
          <a:lstStyle/>
          <a:p>
            <a:pPr>
              <a:lnSpc>
                <a:spcPct val="100000"/>
              </a:lnSpc>
              <a:buSzPct val="90000"/>
            </a:pPr>
            <a:r>
              <a:rPr lang="en-US" sz="3400" dirty="0"/>
              <a:t>Absence-of-errors fallacy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</a:rPr>
              <a:t>Finding</a:t>
            </a:r>
            <a:r>
              <a:rPr lang="en-US" sz="3200" dirty="0"/>
              <a:t> and </a:t>
            </a:r>
            <a:r>
              <a:rPr lang="en-US" sz="3200" b="1" dirty="0">
                <a:solidFill>
                  <a:schemeClr val="bg1"/>
                </a:solidFill>
              </a:rPr>
              <a:t>fixing</a:t>
            </a:r>
            <a:r>
              <a:rPr lang="en-US" sz="3200" dirty="0"/>
              <a:t> defects itself does not help in these cases:</a:t>
            </a:r>
          </a:p>
          <a:p>
            <a:pPr lvl="2"/>
            <a:r>
              <a:rPr lang="en-US" sz="3000" dirty="0"/>
              <a:t>The system built is unusable</a:t>
            </a:r>
          </a:p>
          <a:p>
            <a:pPr lvl="2"/>
            <a:r>
              <a:rPr lang="en-US" sz="3000" dirty="0"/>
              <a:t>Does not fulfill the users’ needs and expectations</a:t>
            </a:r>
          </a:p>
          <a:p>
            <a:pPr>
              <a:lnSpc>
                <a:spcPct val="100000"/>
              </a:lnSpc>
              <a:buSzPct val="90000"/>
            </a:pPr>
            <a:endParaRPr lang="bg-BG" sz="3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Seven Testing Principles (6)</a:t>
            </a:r>
          </a:p>
        </p:txBody>
      </p:sp>
    </p:spTree>
    <p:extLst>
      <p:ext uri="{BB962C8B-B14F-4D97-AF65-F5344CB8AC3E}">
        <p14:creationId xmlns:p14="http://schemas.microsoft.com/office/powerpoint/2010/main" val="2490557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">
            <a:extLst>
              <a:ext uri="{FF2B5EF4-FFF2-40B4-BE49-F238E27FC236}">
                <a16:creationId xmlns:a16="http://schemas.microsoft.com/office/drawing/2014/main" id="{930491F8-D9AE-4C86-B1E3-CF6A576FA07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Questions</a:t>
            </a:r>
            <a:endParaRPr lang="en-US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73037" y="1347788"/>
            <a:ext cx="11804650" cy="5373687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218438" rtl="0" eaLnBrk="1" fontAlgn="auto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endParaRPr kumimoji="0" lang="bg-BG" sz="3398" b="1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1218438" rtl="0" eaLnBrk="1" fontAlgn="auto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sz="7200" b="1" i="0" u="sng" strike="noStrike" kern="1200" cap="none" spc="0" normalizeH="0" baseline="0" noProof="0" dirty="0">
                <a:ln>
                  <a:noFill/>
                </a:ln>
                <a:solidFill>
                  <a:srgbClr val="FFA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sli.do</a:t>
            </a:r>
            <a:br>
              <a:rPr kumimoji="0" lang="en-US" sz="6000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11500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#</a:t>
            </a:r>
            <a:r>
              <a:rPr kumimoji="0" lang="en-US" sz="11500" b="1" i="0" u="none" strike="noStrike" kern="1200" cap="none" spc="0" normalizeH="0" baseline="0" noProof="1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csharp-advanced</a:t>
            </a:r>
            <a:endParaRPr kumimoji="0" lang="en-US" sz="3398" b="0" i="0" u="none" strike="noStrike" kern="1200" cap="none" spc="0" normalizeH="0" baseline="0" noProof="1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73242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7179" y="1120913"/>
            <a:ext cx="2157641" cy="3020698"/>
          </a:xfrm>
          <a:prstGeom prst="rect">
            <a:avLst/>
          </a:prstGeom>
        </p:spPr>
      </p:pic>
      <p:sp>
        <p:nvSpPr>
          <p:cNvPr id="7" name="Subtitle 6">
            <a:extLst>
              <a:ext uri="{FF2B5EF4-FFF2-40B4-BE49-F238E27FC236}">
                <a16:creationId xmlns:a16="http://schemas.microsoft.com/office/drawing/2014/main" id="{10C30588-C5F7-4FCF-9EDD-D6B1101DCA39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US"/>
              <a:t>Unit Testing Best Practices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328608D-6671-4884-83FD-B15A226D8898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/>
              <a:t>How to Write Good Tests</a:t>
            </a:r>
          </a:p>
        </p:txBody>
      </p:sp>
    </p:spTree>
    <p:extLst>
      <p:ext uri="{BB962C8B-B14F-4D97-AF65-F5344CB8AC3E}">
        <p14:creationId xmlns:p14="http://schemas.microsoft.com/office/powerpoint/2010/main" val="1456253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">
            <a:extLst>
              <a:ext uri="{FF2B5EF4-FFF2-40B4-BE49-F238E27FC236}">
                <a16:creationId xmlns:a16="http://schemas.microsoft.com/office/drawing/2014/main" id="{2F157F26-D018-4381-9728-55BDC04C60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31</a:t>
            </a:fld>
            <a:endParaRPr lang="en-US" noProof="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Condition</a:t>
            </a:r>
          </a:p>
          <a:p>
            <a:endParaRPr lang="en-GB" dirty="0"/>
          </a:p>
          <a:p>
            <a:r>
              <a:rPr lang="en-GB" dirty="0"/>
              <a:t>Comparison</a:t>
            </a:r>
          </a:p>
          <a:p>
            <a:endParaRPr lang="en-GB" dirty="0"/>
          </a:p>
          <a:p>
            <a:r>
              <a:rPr lang="en-GB" dirty="0"/>
              <a:t>Exception</a:t>
            </a:r>
          </a:p>
          <a:p>
            <a:endParaRPr lang="en-GB" dirty="0"/>
          </a:p>
          <a:p>
            <a:endParaRPr lang="en-GB" dirty="0"/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Asserts (1)</a:t>
            </a:r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743509" y="3341337"/>
            <a:ext cx="7467491" cy="586936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dirty="0">
                <a:latin typeface="Consolas" pitchFamily="49" charset="0"/>
                <a:cs typeface="Consolas" pitchFamily="49" charset="0"/>
              </a:rPr>
              <a:t>Assert.That(</a:t>
            </a:r>
            <a:r>
              <a:rPr lang="en-GB" sz="2397" b="1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actual</a:t>
            </a:r>
            <a:r>
              <a:rPr lang="en-GB" sz="2397" b="1" dirty="0">
                <a:latin typeface="Consolas" pitchFamily="49" charset="0"/>
                <a:cs typeface="Consolas" pitchFamily="49" charset="0"/>
              </a:rPr>
              <a:t>, Is.EqualTo(</a:t>
            </a:r>
            <a:r>
              <a:rPr lang="en-GB" sz="2397" b="1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expected</a:t>
            </a:r>
            <a:r>
              <a:rPr lang="en-GB" sz="2397" b="1" dirty="0">
                <a:latin typeface="Consolas" pitchFamily="49" charset="0"/>
                <a:cs typeface="Consolas" pitchFamily="49" charset="0"/>
              </a:rPr>
              <a:t>));</a:t>
            </a: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743509" y="1876033"/>
            <a:ext cx="7467491" cy="586936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dirty="0">
                <a:latin typeface="Consolas" pitchFamily="49" charset="0"/>
                <a:cs typeface="Consolas" pitchFamily="49" charset="0"/>
              </a:rPr>
              <a:t>Assert.That(bool </a:t>
            </a:r>
            <a:r>
              <a:rPr lang="en-GB" sz="2397" b="1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condition</a:t>
            </a:r>
            <a:r>
              <a:rPr lang="en-GB" sz="2397" b="1" dirty="0">
                <a:latin typeface="Consolas" pitchFamily="49" charset="0"/>
                <a:cs typeface="Consolas" pitchFamily="49" charset="0"/>
              </a:rPr>
              <a:t>);</a:t>
            </a:r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743509" y="4694691"/>
            <a:ext cx="7467492" cy="955819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Assert.That(() =&gt; { code },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bg-BG" sz="2397" b="1" noProof="1">
                <a:latin typeface="Consolas" pitchFamily="49" charset="0"/>
                <a:cs typeface="Consolas" pitchFamily="49" charset="0"/>
              </a:rPr>
              <a:t>  </a:t>
            </a:r>
            <a:r>
              <a:rPr lang="en-US" sz="2397" b="1" noProof="1">
                <a:latin typeface="Consolas" pitchFamily="49" charset="0"/>
                <a:cs typeface="Consolas" pitchFamily="49" charset="0"/>
              </a:rPr>
              <a:t>Throws.</a:t>
            </a:r>
            <a:r>
              <a:rPr lang="en-US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ExpectedException</a:t>
            </a:r>
            <a:r>
              <a:rPr lang="en-US" sz="2397" b="1" noProof="1">
                <a:latin typeface="Consolas" pitchFamily="49" charset="0"/>
                <a:cs typeface="Consolas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2388815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">
            <a:extLst>
              <a:ext uri="{FF2B5EF4-FFF2-40B4-BE49-F238E27FC236}">
                <a16:creationId xmlns:a16="http://schemas.microsoft.com/office/drawing/2014/main" id="{3EAD7346-2D5D-4C7E-A6C5-002D181F01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32</a:t>
            </a:fld>
            <a:endParaRPr lang="en-US" noProof="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String Assert</a:t>
            </a:r>
          </a:p>
          <a:p>
            <a:endParaRPr lang="en-GB" sz="2800" b="1" dirty="0"/>
          </a:p>
          <a:p>
            <a:endParaRPr lang="en-GB" sz="1400" b="1" dirty="0"/>
          </a:p>
          <a:p>
            <a:r>
              <a:rPr lang="en-GB" dirty="0"/>
              <a:t>Collection Assert</a:t>
            </a:r>
          </a:p>
          <a:p>
            <a:endParaRPr lang="en-GB" b="1" dirty="0"/>
          </a:p>
          <a:p>
            <a:endParaRPr lang="en-GB" sz="1200" b="1" dirty="0"/>
          </a:p>
          <a:p>
            <a:r>
              <a:rPr lang="en-GB" dirty="0"/>
              <a:t>File Assert</a:t>
            </a:r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Asserts (2)</a:t>
            </a: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685801" y="1796844"/>
            <a:ext cx="7484907" cy="955819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Assert.That</a:t>
            </a:r>
            <a:r>
              <a:rPr lang="en-US" sz="2397" b="1" dirty="0">
                <a:latin typeface="Consolas" pitchFamily="49" charset="0"/>
                <a:cs typeface="Consolas" pitchFamily="49" charset="0"/>
              </a:rPr>
              <a:t>(</a:t>
            </a:r>
            <a:r>
              <a:rPr lang="en-US" sz="2397" b="1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string</a:t>
            </a:r>
            <a:r>
              <a:rPr lang="en-US" sz="2397" b="1" dirty="0">
                <a:latin typeface="Consolas" pitchFamily="49" charset="0"/>
                <a:cs typeface="Consolas" pitchFamily="49" charset="0"/>
              </a:rPr>
              <a:t> actual,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bg-BG" sz="2397" b="1" dirty="0">
                <a:latin typeface="Consolas" pitchFamily="49" charset="0"/>
                <a:cs typeface="Consolas" pitchFamily="49" charset="0"/>
              </a:rPr>
              <a:t>  </a:t>
            </a:r>
            <a:r>
              <a:rPr lang="en-US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Does</a:t>
            </a:r>
            <a:r>
              <a:rPr lang="en-US" sz="2397" b="1" noProof="1">
                <a:latin typeface="Consolas" pitchFamily="49" charset="0"/>
                <a:cs typeface="Consolas" pitchFamily="49" charset="0"/>
              </a:rPr>
              <a:t>.Contain(string</a:t>
            </a:r>
            <a:r>
              <a:rPr lang="en-US" sz="2397" b="1" dirty="0">
                <a:latin typeface="Consolas" pitchFamily="49" charset="0"/>
                <a:cs typeface="Consolas" pitchFamily="49" charset="0"/>
              </a:rPr>
              <a:t> expected));</a:t>
            </a:r>
            <a:endParaRPr lang="en-GB" sz="2397" b="1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685799" y="3457854"/>
            <a:ext cx="7484909" cy="955819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Assert.That(</a:t>
            </a:r>
            <a:r>
              <a:rPr lang="en-US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IEnumerable</a:t>
            </a:r>
            <a:r>
              <a:rPr lang="en-US" sz="2397" b="1" noProof="1">
                <a:latin typeface="Consolas" pitchFamily="49" charset="0"/>
                <a:cs typeface="Consolas" pitchFamily="49" charset="0"/>
              </a:rPr>
              <a:t> expected</a:t>
            </a:r>
            <a:br>
              <a:rPr lang="bg-BG" sz="2397" b="1" noProof="1">
                <a:latin typeface="Consolas" pitchFamily="49" charset="0"/>
                <a:cs typeface="Consolas" pitchFamily="49" charset="0"/>
              </a:rPr>
            </a:br>
            <a:r>
              <a:rPr lang="bg-BG" sz="2397" b="1" noProof="1">
                <a:latin typeface="Consolas" pitchFamily="49" charset="0"/>
                <a:cs typeface="Consolas" pitchFamily="49" charset="0"/>
              </a:rPr>
              <a:t>  </a:t>
            </a:r>
            <a:r>
              <a:rPr lang="en-US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Has</a:t>
            </a:r>
            <a:r>
              <a:rPr lang="en-US" sz="2397" b="1" noProof="1">
                <a:latin typeface="Consolas" pitchFamily="49" charset="0"/>
                <a:cs typeface="Consolas" pitchFamily="49" charset="0"/>
              </a:rPr>
              <a:t>.Member(object actual));</a:t>
            </a:r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685799" y="5207478"/>
            <a:ext cx="7484909" cy="955819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Assert.That(string filePath, </a:t>
            </a:r>
            <a:r>
              <a:rPr lang="en-US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Does</a:t>
            </a:r>
            <a:r>
              <a:rPr lang="en-US" sz="2397" b="1" noProof="1">
                <a:latin typeface="Consolas" pitchFamily="49" charset="0"/>
                <a:cs typeface="Consolas" pitchFamily="49" charset="0"/>
              </a:rPr>
              <a:t>.Exist);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Assert.That(FileInfo file, </a:t>
            </a:r>
            <a:r>
              <a:rPr lang="en-US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Does</a:t>
            </a:r>
            <a:r>
              <a:rPr lang="en-US" sz="2397" b="1" noProof="1">
                <a:latin typeface="Consolas" pitchFamily="49" charset="0"/>
                <a:cs typeface="Consolas" pitchFamily="49" charset="0"/>
              </a:rPr>
              <a:t>.Exist);</a:t>
            </a:r>
          </a:p>
        </p:txBody>
      </p:sp>
    </p:spTree>
    <p:extLst>
      <p:ext uri="{BB962C8B-B14F-4D97-AF65-F5344CB8AC3E}">
        <p14:creationId xmlns:p14="http://schemas.microsoft.com/office/powerpoint/2010/main" val="3874465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">
            <a:extLst>
              <a:ext uri="{FF2B5EF4-FFF2-40B4-BE49-F238E27FC236}">
                <a16:creationId xmlns:a16="http://schemas.microsoft.com/office/drawing/2014/main" id="{CFAC626A-755D-4FE2-B220-8B00B1DD81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33</a:t>
            </a:fld>
            <a:endParaRPr lang="en-US" noProof="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Assertions can </a:t>
            </a:r>
            <a:r>
              <a:rPr lang="en-US" b="1" dirty="0">
                <a:solidFill>
                  <a:schemeClr val="bg1"/>
                </a:solidFill>
              </a:rPr>
              <a:t>show messages</a:t>
            </a:r>
          </a:p>
          <a:p>
            <a:pPr lvl="1"/>
            <a:r>
              <a:rPr lang="en-US" dirty="0"/>
              <a:t>Helps with </a:t>
            </a:r>
            <a:r>
              <a:rPr lang="en-US" b="1" dirty="0">
                <a:solidFill>
                  <a:schemeClr val="bg1"/>
                </a:solidFill>
              </a:rPr>
              <a:t>diagnostics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Assertion Messages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209279" y="2559409"/>
            <a:ext cx="8891721" cy="955819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Assert.That(axe.DurabilityPoints, Is.EqualTo(12),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bg-BG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  </a:t>
            </a:r>
            <a:r>
              <a:rPr lang="en-US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"Axe Durability doesn't change after attack"</a:t>
            </a:r>
            <a:r>
              <a:rPr lang="en-US" sz="2397" b="1" noProof="1">
                <a:latin typeface="Consolas" pitchFamily="49" charset="0"/>
                <a:cs typeface="Consolas" pitchFamily="49" charset="0"/>
              </a:rPr>
              <a:t>);</a:t>
            </a:r>
            <a:endParaRPr lang="en-GB" sz="2397" b="1" noProof="1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AutoShape 6"/>
          <p:cNvSpPr>
            <a:spLocks noChangeArrowheads="1"/>
          </p:cNvSpPr>
          <p:nvPr/>
        </p:nvSpPr>
        <p:spPr bwMode="auto">
          <a:xfrm>
            <a:off x="7019336" y="4183436"/>
            <a:ext cx="2828960" cy="1140542"/>
          </a:xfrm>
          <a:prstGeom prst="wedgeRoundRectCallout">
            <a:avLst>
              <a:gd name="adj1" fmla="val -62308"/>
              <a:gd name="adj2" fmla="val -27875"/>
              <a:gd name="adj3" fmla="val 16667"/>
            </a:avLst>
          </a:prstGeom>
          <a:solidFill>
            <a:schemeClr val="tx1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</a:rPr>
              <a:t>Test failure messages help to find the problem</a:t>
            </a:r>
            <a:endParaRPr lang="bg-BG" sz="2400" b="1" dirty="0">
              <a:solidFill>
                <a:srgbClr val="FFFFFF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1227" y="3726237"/>
            <a:ext cx="5332680" cy="1795838"/>
          </a:xfrm>
          <a:prstGeom prst="roundRect">
            <a:avLst>
              <a:gd name="adj" fmla="val 10240"/>
            </a:avLst>
          </a:prstGeom>
          <a:ln w="63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34091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">
            <a:extLst>
              <a:ext uri="{FF2B5EF4-FFF2-40B4-BE49-F238E27FC236}">
                <a16:creationId xmlns:a16="http://schemas.microsoft.com/office/drawing/2014/main" id="{FF16B10F-D472-4CAA-9CB9-B3C6ADB83CB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34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Don't Repeat Yourself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2406000" y="1854000"/>
            <a:ext cx="7145475" cy="3906883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private BankAccount account</a:t>
            </a:r>
            <a:r>
              <a:rPr lang="en-GB" sz="2397" b="1" noProof="1">
                <a:latin typeface="Consolas" pitchFamily="49" charset="0"/>
                <a:cs typeface="Consolas" pitchFamily="49" charset="0"/>
              </a:rPr>
              <a:t>;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endParaRPr lang="en-GB" sz="2397" b="1" noProof="1">
              <a:latin typeface="Consolas" pitchFamily="49" charset="0"/>
              <a:cs typeface="Consolas" pitchFamily="49" charset="0"/>
            </a:endParaRP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[</a:t>
            </a:r>
            <a:r>
              <a:rPr lang="en-GB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SetUp</a:t>
            </a:r>
            <a:r>
              <a:rPr lang="en-GB" sz="2397" b="1" noProof="1">
                <a:latin typeface="Consolas" pitchFamily="49" charset="0"/>
                <a:cs typeface="Consolas" pitchFamily="49" charset="0"/>
              </a:rPr>
              <a:t>]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public void </a:t>
            </a:r>
            <a:r>
              <a:rPr lang="en-GB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TestInit</a:t>
            </a:r>
            <a:r>
              <a:rPr lang="en-GB" sz="2397" b="1" noProof="1">
                <a:latin typeface="Consolas" pitchFamily="49" charset="0"/>
                <a:cs typeface="Consolas" pitchFamily="49" charset="0"/>
              </a:rPr>
              <a:t>()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{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  this.account = new BankAccount();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}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endParaRPr lang="en-GB" sz="2397" b="1" noProof="1">
              <a:latin typeface="Consolas" pitchFamily="49" charset="0"/>
              <a:cs typeface="Consolas" pitchFamily="49" charset="0"/>
            </a:endParaRP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[</a:t>
            </a:r>
            <a:r>
              <a:rPr lang="en-GB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TearDown</a:t>
            </a:r>
            <a:r>
              <a:rPr lang="en-GB" sz="2397" b="1" noProof="1">
                <a:latin typeface="Consolas" pitchFamily="49" charset="0"/>
                <a:cs typeface="Consolas" pitchFamily="49" charset="0"/>
              </a:rPr>
              <a:t>]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public void TestCleanUp() { … }</a:t>
            </a:r>
          </a:p>
        </p:txBody>
      </p:sp>
      <p:sp>
        <p:nvSpPr>
          <p:cNvPr id="6" name="AutoShape 6"/>
          <p:cNvSpPr>
            <a:spLocks noChangeArrowheads="1"/>
          </p:cNvSpPr>
          <p:nvPr/>
        </p:nvSpPr>
        <p:spPr bwMode="auto">
          <a:xfrm>
            <a:off x="6698738" y="2516835"/>
            <a:ext cx="2365732" cy="803143"/>
          </a:xfrm>
          <a:prstGeom prst="wedgeRoundRectCallout">
            <a:avLst>
              <a:gd name="adj1" fmla="val -64480"/>
              <a:gd name="adj2" fmla="val 33796"/>
              <a:gd name="adj3" fmla="val 16667"/>
            </a:avLst>
          </a:prstGeom>
          <a:solidFill>
            <a:schemeClr val="tx1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</a:rPr>
              <a:t>Executes before each test</a:t>
            </a:r>
            <a:endParaRPr lang="bg-BG" sz="2400" b="1" dirty="0">
              <a:solidFill>
                <a:srgbClr val="FFFFFF"/>
              </a:solidFill>
            </a:endParaRPr>
          </a:p>
        </p:txBody>
      </p:sp>
      <p:sp>
        <p:nvSpPr>
          <p:cNvPr id="9" name="AutoShape 6"/>
          <p:cNvSpPr>
            <a:spLocks noChangeArrowheads="1"/>
          </p:cNvSpPr>
          <p:nvPr/>
        </p:nvSpPr>
        <p:spPr bwMode="auto">
          <a:xfrm>
            <a:off x="4724645" y="4451835"/>
            <a:ext cx="2508183" cy="690166"/>
          </a:xfrm>
          <a:prstGeom prst="wedgeRoundRectCallout">
            <a:avLst>
              <a:gd name="adj1" fmla="val -61719"/>
              <a:gd name="adj2" fmla="val 32633"/>
              <a:gd name="adj3" fmla="val 16667"/>
            </a:avLst>
          </a:prstGeom>
          <a:solidFill>
            <a:schemeClr val="tx1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</a:rPr>
              <a:t>Executes after each test</a:t>
            </a:r>
            <a:endParaRPr lang="bg-BG" sz="2400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3009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">
            <a:extLst>
              <a:ext uri="{FF2B5EF4-FFF2-40B4-BE49-F238E27FC236}">
                <a16:creationId xmlns:a16="http://schemas.microsoft.com/office/drawing/2014/main" id="{261E73BD-5C9A-4224-924F-C49499BA36B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35</a:t>
            </a:fld>
            <a:endParaRPr lang="en-US" noProof="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Test names</a:t>
            </a:r>
          </a:p>
          <a:p>
            <a:pPr lvl="1"/>
            <a:r>
              <a:rPr lang="en-US" dirty="0"/>
              <a:t>Should use </a:t>
            </a:r>
            <a:r>
              <a:rPr lang="en-US" b="1" dirty="0">
                <a:solidFill>
                  <a:schemeClr val="bg1"/>
                </a:solidFill>
              </a:rPr>
              <a:t>business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domain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terminology</a:t>
            </a:r>
          </a:p>
          <a:p>
            <a:pPr lvl="1"/>
            <a:r>
              <a:rPr lang="en-US" dirty="0"/>
              <a:t>Should be </a:t>
            </a:r>
            <a:r>
              <a:rPr lang="en-US" b="1" dirty="0">
                <a:solidFill>
                  <a:schemeClr val="bg1"/>
                </a:solidFill>
              </a:rPr>
              <a:t>descriptive</a:t>
            </a:r>
            <a:r>
              <a:rPr lang="en-US" dirty="0"/>
              <a:t> and </a:t>
            </a:r>
            <a:r>
              <a:rPr lang="en-US" b="1" dirty="0">
                <a:solidFill>
                  <a:schemeClr val="bg1"/>
                </a:solidFill>
              </a:rPr>
              <a:t>readable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Naming Test Methods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067540" y="4627508"/>
            <a:ext cx="8564732" cy="1324702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DepositAddsMoneyToBalance() {}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DepositNegativeShouldNotAddMoney() {}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TransferSubtractsFromSourceAddsToDestAccount() {}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1067540" y="3214458"/>
            <a:ext cx="8564732" cy="1324702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IncrementNumber() {}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Test1() {}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TestTransfer() {}</a:t>
            </a:r>
          </a:p>
        </p:txBody>
      </p:sp>
      <p:pic>
        <p:nvPicPr>
          <p:cNvPr id="4098" name="Picture 2" descr="Image result for tick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8876" y="4850281"/>
            <a:ext cx="879156" cy="879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Image result for x icon"/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005874" y="3544229"/>
            <a:ext cx="665160" cy="665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9454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7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">
            <a:extLst>
              <a:ext uri="{FF2B5EF4-FFF2-40B4-BE49-F238E27FC236}">
                <a16:creationId xmlns:a16="http://schemas.microsoft.com/office/drawing/2014/main" id="{C3120E5F-E219-4617-A0BD-EFBE5A1E235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36</a:t>
            </a:fld>
            <a:endParaRPr lang="en-US" noProof="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Refactor the tests for </a:t>
            </a:r>
            <a:r>
              <a:rPr lang="en-US" b="1" dirty="0">
                <a:solidFill>
                  <a:schemeClr val="bg1"/>
                </a:solidFill>
              </a:rPr>
              <a:t>Axe</a:t>
            </a:r>
            <a:r>
              <a:rPr lang="en-US" dirty="0"/>
              <a:t> and </a:t>
            </a:r>
            <a:r>
              <a:rPr lang="en-US" b="1" dirty="0">
                <a:solidFill>
                  <a:schemeClr val="bg1"/>
                </a:solidFill>
              </a:rPr>
              <a:t>Dummy</a:t>
            </a:r>
            <a:r>
              <a:rPr lang="en-US" dirty="0"/>
              <a:t> classes</a:t>
            </a:r>
          </a:p>
          <a:p>
            <a:r>
              <a:rPr lang="en-US" dirty="0"/>
              <a:t>Make sure that: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Names</a:t>
            </a:r>
            <a:r>
              <a:rPr lang="en-US" dirty="0"/>
              <a:t> of test methods are </a:t>
            </a:r>
            <a:r>
              <a:rPr lang="en-US" b="1" dirty="0">
                <a:solidFill>
                  <a:schemeClr val="bg1"/>
                </a:solidFill>
              </a:rPr>
              <a:t>descriptive</a:t>
            </a:r>
          </a:p>
          <a:p>
            <a:pPr lvl="1"/>
            <a:r>
              <a:rPr lang="en-US" dirty="0"/>
              <a:t>You use </a:t>
            </a:r>
            <a:r>
              <a:rPr lang="en-US" b="1" dirty="0">
                <a:solidFill>
                  <a:schemeClr val="bg1"/>
                </a:solidFill>
              </a:rPr>
              <a:t>appropriate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assertions</a:t>
            </a:r>
            <a:r>
              <a:rPr lang="en-US" dirty="0"/>
              <a:t> (assert equals vs assert true)</a:t>
            </a:r>
          </a:p>
          <a:p>
            <a:pPr lvl="1"/>
            <a:r>
              <a:rPr lang="en-US" dirty="0"/>
              <a:t>You use </a:t>
            </a:r>
            <a:r>
              <a:rPr lang="en-US" b="1" dirty="0">
                <a:solidFill>
                  <a:schemeClr val="bg1"/>
                </a:solidFill>
              </a:rPr>
              <a:t>assertion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messages</a:t>
            </a:r>
          </a:p>
          <a:p>
            <a:pPr lvl="1"/>
            <a:r>
              <a:rPr lang="en-US" dirty="0"/>
              <a:t>There are </a:t>
            </a:r>
            <a:r>
              <a:rPr lang="en-US" b="1" dirty="0">
                <a:solidFill>
                  <a:schemeClr val="bg1"/>
                </a:solidFill>
              </a:rPr>
              <a:t>no magic numbers</a:t>
            </a:r>
          </a:p>
          <a:p>
            <a:pPr lvl="1"/>
            <a:r>
              <a:rPr lang="en-US" dirty="0"/>
              <a:t>There is no </a:t>
            </a:r>
            <a:r>
              <a:rPr lang="en-US" b="1" dirty="0">
                <a:solidFill>
                  <a:schemeClr val="bg1"/>
                </a:solidFill>
              </a:rPr>
              <a:t>code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duplication</a:t>
            </a:r>
            <a:r>
              <a:rPr lang="en-US" dirty="0"/>
              <a:t> (Don’t Repeat Yourself)</a:t>
            </a:r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Refactor Tests</a:t>
            </a:r>
          </a:p>
        </p:txBody>
      </p:sp>
    </p:spTree>
    <p:extLst>
      <p:ext uri="{BB962C8B-B14F-4D97-AF65-F5344CB8AC3E}">
        <p14:creationId xmlns:p14="http://schemas.microsoft.com/office/powerpoint/2010/main" val="2721402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">
            <a:extLst>
              <a:ext uri="{FF2B5EF4-FFF2-40B4-BE49-F238E27FC236}">
                <a16:creationId xmlns:a16="http://schemas.microsoft.com/office/drawing/2014/main" id="{A4D0AE74-FDD7-41AE-8767-486DE3B9B8B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37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</p:spPr>
        <p:txBody>
          <a:bodyPr/>
          <a:lstStyle/>
          <a:p>
            <a:r>
              <a:rPr lang="en-US" dirty="0"/>
              <a:t>Solution: Refactor Tests (1)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471000" y="1944000"/>
            <a:ext cx="11144252" cy="3538001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private Axe axe;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private Dummy dummy;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endParaRPr lang="en-US" sz="2397" b="1" noProof="1">
              <a:latin typeface="Consolas" pitchFamily="49" charset="0"/>
              <a:cs typeface="Consolas" pitchFamily="49" charset="0"/>
            </a:endParaRP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[SetUp]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public void TestInit()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{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  this.axe = new Axe(</a:t>
            </a:r>
            <a:r>
              <a:rPr lang="bg-BG" sz="2397" b="1" noProof="1">
                <a:latin typeface="Consolas" pitchFamily="49" charset="0"/>
                <a:cs typeface="Consolas" pitchFamily="49" charset="0"/>
              </a:rPr>
              <a:t>2</a:t>
            </a:r>
            <a:r>
              <a:rPr lang="en-US" sz="2397" b="1" noProof="1">
                <a:latin typeface="Consolas" pitchFamily="49" charset="0"/>
                <a:cs typeface="Consolas" pitchFamily="49" charset="0"/>
              </a:rPr>
              <a:t>, </a:t>
            </a:r>
            <a:r>
              <a:rPr lang="bg-BG" sz="2397" b="1" noProof="1">
                <a:latin typeface="Consolas" pitchFamily="49" charset="0"/>
                <a:cs typeface="Consolas" pitchFamily="49" charset="0"/>
              </a:rPr>
              <a:t>2</a:t>
            </a:r>
            <a:r>
              <a:rPr lang="en-US" sz="2397" b="1" noProof="1">
                <a:latin typeface="Consolas" pitchFamily="49" charset="0"/>
                <a:cs typeface="Consolas" pitchFamily="49" charset="0"/>
              </a:rPr>
              <a:t>);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  this.dummy = new Dummy(</a:t>
            </a:r>
            <a:r>
              <a:rPr lang="bg-BG" sz="2397" b="1" noProof="1">
                <a:latin typeface="Consolas" pitchFamily="49" charset="0"/>
                <a:cs typeface="Consolas" pitchFamily="49" charset="0"/>
              </a:rPr>
              <a:t>20</a:t>
            </a:r>
            <a:r>
              <a:rPr lang="en-US" sz="2397" b="1" noProof="1">
                <a:latin typeface="Consolas" pitchFamily="49" charset="0"/>
                <a:cs typeface="Consolas" pitchFamily="49" charset="0"/>
              </a:rPr>
              <a:t>, </a:t>
            </a:r>
            <a:r>
              <a:rPr lang="bg-BG" sz="2397" b="1" noProof="1">
                <a:latin typeface="Consolas" pitchFamily="49" charset="0"/>
                <a:cs typeface="Consolas" pitchFamily="49" charset="0"/>
              </a:rPr>
              <a:t>20</a:t>
            </a:r>
            <a:r>
              <a:rPr lang="en-US" sz="2397" b="1" noProof="1">
                <a:latin typeface="Consolas" pitchFamily="49" charset="0"/>
                <a:cs typeface="Consolas" pitchFamily="49" charset="0"/>
              </a:rPr>
              <a:t>);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256351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">
            <a:extLst>
              <a:ext uri="{FF2B5EF4-FFF2-40B4-BE49-F238E27FC236}">
                <a16:creationId xmlns:a16="http://schemas.microsoft.com/office/drawing/2014/main" id="{6977C9AF-BC4D-4275-B214-DD25D97C78C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38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</p:spPr>
        <p:txBody>
          <a:bodyPr/>
          <a:lstStyle/>
          <a:p>
            <a:r>
              <a:rPr lang="en-US" dirty="0"/>
              <a:t>Solution: Refactor Tests (2)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96000" y="1273085"/>
            <a:ext cx="10800000" cy="5382415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[Test]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public void AxeLosesDurabilyAfterAttack()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{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  axe.Attack(dummy);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  Assert.That(axe.DurabilityPoints, Is.EqualTo(1)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    "Axe Durability doesn't change after attack");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}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[Test]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public void BrokenAxeCantAttack()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{ axe.Attack(dummy);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  axe.Attack(dummy);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  Assert.That(() =&gt; axe.Attack(dummy),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    Throws.InvalidOperationException.With.Message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    .EqualTo("Axe is broken."));</a:t>
            </a:r>
            <a:r>
              <a:rPr lang="bg-BG" sz="2397" b="1" noProof="1">
                <a:latin typeface="Consolas" pitchFamily="49" charset="0"/>
                <a:cs typeface="Consolas" pitchFamily="49" charset="0"/>
              </a:rPr>
              <a:t> </a:t>
            </a:r>
            <a:r>
              <a:rPr lang="en-US" sz="2397" b="1" noProof="1"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946895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lide Number">
            <a:extLst>
              <a:ext uri="{FF2B5EF4-FFF2-40B4-BE49-F238E27FC236}">
                <a16:creationId xmlns:a16="http://schemas.microsoft.com/office/drawing/2014/main" id="{B1B9EA35-1890-4363-990F-B9FF1378812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39</a:t>
            </a:fld>
            <a:endParaRPr lang="en-US" noProof="0" dirty="0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0E49D336-45B6-44D3-97C4-E28F8DEA2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69725" y="1656226"/>
            <a:ext cx="7581212" cy="4772369"/>
          </a:xfrm>
        </p:spPr>
        <p:txBody>
          <a:bodyPr/>
          <a:lstStyle>
            <a:lvl1pPr marL="514350" indent="-514350"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</a:defRPr>
            </a:lvl1pPr>
            <a:lvl2pPr marL="112393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1733520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3pPr>
            <a:lvl4pPr marL="234310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4pPr>
            <a:lvl5pPr marL="2952689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AFE522-EB7D-4931-A015-9A7E8A98517D}"/>
              </a:ext>
            </a:extLst>
          </p:cNvPr>
          <p:cNvGrpSpPr/>
          <p:nvPr/>
        </p:nvGrpSpPr>
        <p:grpSpPr>
          <a:xfrm>
            <a:off x="191942" y="1419750"/>
            <a:ext cx="8632995" cy="5300339"/>
            <a:chOff x="472011" y="1508786"/>
            <a:chExt cx="3799787" cy="4865561"/>
          </a:xfrm>
        </p:grpSpPr>
        <p:sp>
          <p:nvSpPr>
            <p:cNvPr id="10" name="Rounded Rectangle 10">
              <a:extLst>
                <a:ext uri="{FF2B5EF4-FFF2-40B4-BE49-F238E27FC236}">
                  <a16:creationId xmlns:a16="http://schemas.microsoft.com/office/drawing/2014/main" id="{18F78F23-3D09-4B63-8DF9-D49CFBB145EE}"/>
                </a:ext>
              </a:extLst>
            </p:cNvPr>
            <p:cNvSpPr/>
            <p:nvPr userDrawn="1"/>
          </p:nvSpPr>
          <p:spPr>
            <a:xfrm>
              <a:off x="472011" y="1508786"/>
              <a:ext cx="3799787" cy="4865561"/>
            </a:xfrm>
            <a:prstGeom prst="roundRect">
              <a:avLst>
                <a:gd name="adj" fmla="val 396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 dirty="0"/>
            </a:p>
          </p:txBody>
        </p:sp>
        <p:sp>
          <p:nvSpPr>
            <p:cNvPr id="11" name="Rounded Rectangle 16">
              <a:extLst>
                <a:ext uri="{FF2B5EF4-FFF2-40B4-BE49-F238E27FC236}">
                  <a16:creationId xmlns:a16="http://schemas.microsoft.com/office/drawing/2014/main" id="{F12C06CE-2BBE-46C2-B718-813794C58DF9}"/>
                </a:ext>
              </a:extLst>
            </p:cNvPr>
            <p:cNvSpPr/>
            <p:nvPr userDrawn="1"/>
          </p:nvSpPr>
          <p:spPr>
            <a:xfrm>
              <a:off x="540767" y="1781251"/>
              <a:ext cx="85794" cy="4320631"/>
            </a:xfrm>
            <a:prstGeom prst="roundRect">
              <a:avLst>
                <a:gd name="adj" fmla="val 50000"/>
              </a:avLst>
            </a:prstGeom>
            <a:solidFill>
              <a:schemeClr val="bg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>
                <a:solidFill>
                  <a:schemeClr val="bg1"/>
                </a:solidFill>
              </a:endParaRPr>
            </a:p>
          </p:txBody>
        </p:sp>
        <p:sp>
          <p:nvSpPr>
            <p:cNvPr id="12" name="Half Frame 11">
              <a:extLst>
                <a:ext uri="{FF2B5EF4-FFF2-40B4-BE49-F238E27FC236}">
                  <a16:creationId xmlns:a16="http://schemas.microsoft.com/office/drawing/2014/main" id="{66CDBB1E-AF3C-43FC-9F34-2DD691F81726}"/>
                </a:ext>
              </a:extLst>
            </p:cNvPr>
            <p:cNvSpPr/>
            <p:nvPr userDrawn="1"/>
          </p:nvSpPr>
          <p:spPr>
            <a:xfrm rot="5400000">
              <a:off x="3762569" y="1912372"/>
              <a:ext cx="669775" cy="238503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>
                <a:solidFill>
                  <a:schemeClr val="tx1"/>
                </a:solidFill>
              </a:endParaRP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CCC3A316-993C-4741-8826-E104F27650A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824937" y="3276641"/>
            <a:ext cx="2882677" cy="3119781"/>
          </a:xfrm>
          <a:prstGeom prst="rect">
            <a:avLst/>
          </a:prstGeom>
        </p:spPr>
      </p:pic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B96A0DF8-27E7-4DC8-BBE3-7238AAAEB845}"/>
              </a:ext>
            </a:extLst>
          </p:cNvPr>
          <p:cNvSpPr txBox="1">
            <a:spLocks/>
          </p:cNvSpPr>
          <p:nvPr/>
        </p:nvSpPr>
        <p:spPr>
          <a:xfrm>
            <a:off x="543073" y="1723767"/>
            <a:ext cx="11815018" cy="520106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Clr>
                <a:schemeClr val="bg2"/>
              </a:buClr>
            </a:pPr>
            <a:r>
              <a:rPr lang="en-GB" sz="36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Unit Testing </a:t>
            </a:r>
            <a:r>
              <a:rPr lang="en-GB" sz="3600" dirty="0">
                <a:solidFill>
                  <a:schemeClr val="bg2"/>
                </a:solidFill>
              </a:rPr>
              <a:t>helps us build solid code</a:t>
            </a:r>
          </a:p>
          <a:p>
            <a:pPr>
              <a:lnSpc>
                <a:spcPct val="100000"/>
              </a:lnSpc>
              <a:buClr>
                <a:schemeClr val="bg2"/>
              </a:buClr>
            </a:pPr>
            <a:r>
              <a:rPr lang="en-GB" sz="36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Structure</a:t>
            </a:r>
            <a:r>
              <a:rPr lang="en-GB" sz="3600" dirty="0">
                <a:solidFill>
                  <a:schemeClr val="bg2"/>
                </a:solidFill>
              </a:rPr>
              <a:t> your unit tests – </a:t>
            </a:r>
            <a:r>
              <a:rPr lang="en-GB" sz="36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3A Pattern</a:t>
            </a:r>
          </a:p>
          <a:p>
            <a:pPr>
              <a:lnSpc>
                <a:spcPct val="100000"/>
              </a:lnSpc>
              <a:buClr>
                <a:schemeClr val="bg2"/>
              </a:buClr>
            </a:pPr>
            <a:r>
              <a:rPr lang="en-GB" sz="3600" dirty="0">
                <a:solidFill>
                  <a:schemeClr val="bg2"/>
                </a:solidFill>
              </a:rPr>
              <a:t>Use different </a:t>
            </a:r>
            <a:r>
              <a:rPr lang="en-GB" sz="36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assertions</a:t>
            </a:r>
            <a:r>
              <a:rPr lang="en-GB" sz="3600" dirty="0">
                <a:solidFill>
                  <a:schemeClr val="bg2"/>
                </a:solidFill>
              </a:rPr>
              <a:t> depending </a:t>
            </a:r>
            <a:br>
              <a:rPr lang="en-GB" sz="3600" dirty="0">
                <a:solidFill>
                  <a:schemeClr val="bg2"/>
                </a:solidFill>
              </a:rPr>
            </a:br>
            <a:r>
              <a:rPr lang="en-GB" sz="3600" dirty="0">
                <a:solidFill>
                  <a:schemeClr val="bg2"/>
                </a:solidFill>
              </a:rPr>
              <a:t>on the situation</a:t>
            </a:r>
          </a:p>
          <a:p>
            <a:pPr>
              <a:lnSpc>
                <a:spcPct val="100000"/>
              </a:lnSpc>
              <a:buClr>
                <a:schemeClr val="bg2"/>
              </a:buClr>
            </a:pPr>
            <a:r>
              <a:rPr lang="en-GB" sz="3600" b="1" dirty="0">
                <a:solidFill>
                  <a:schemeClr val="bg2"/>
                </a:solidFill>
              </a:rPr>
              <a:t>Dependency Injection:</a:t>
            </a:r>
          </a:p>
          <a:p>
            <a:pPr lvl="1">
              <a:lnSpc>
                <a:spcPct val="100000"/>
              </a:lnSpc>
              <a:buClr>
                <a:schemeClr val="bg2"/>
              </a:buClr>
            </a:pPr>
            <a:r>
              <a:rPr lang="en-GB" sz="3400" dirty="0">
                <a:solidFill>
                  <a:schemeClr val="bg2"/>
                </a:solidFill>
              </a:rPr>
              <a:t>Makes your classes </a:t>
            </a:r>
            <a:r>
              <a:rPr lang="en-GB" sz="34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testable</a:t>
            </a:r>
          </a:p>
          <a:p>
            <a:pPr lvl="1">
              <a:lnSpc>
                <a:spcPct val="100000"/>
              </a:lnSpc>
              <a:buClr>
                <a:schemeClr val="bg2"/>
              </a:buClr>
            </a:pPr>
            <a:r>
              <a:rPr lang="en-GB" sz="34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Looses coupling </a:t>
            </a:r>
            <a:r>
              <a:rPr lang="en-GB" sz="3400" dirty="0">
                <a:solidFill>
                  <a:schemeClr val="bg2"/>
                </a:solidFill>
              </a:rPr>
              <a:t>and improves design</a:t>
            </a:r>
          </a:p>
          <a:p>
            <a:pPr>
              <a:lnSpc>
                <a:spcPct val="100000"/>
              </a:lnSpc>
              <a:buClr>
                <a:schemeClr val="bg2"/>
              </a:buClr>
            </a:pPr>
            <a:endParaRPr lang="en-GB" sz="3600" dirty="0">
              <a:solidFill>
                <a:schemeClr val="bg2"/>
              </a:solidFill>
            </a:endParaRPr>
          </a:p>
          <a:p>
            <a:pPr>
              <a:lnSpc>
                <a:spcPct val="100000"/>
              </a:lnSpc>
              <a:buClr>
                <a:schemeClr val="bg2"/>
              </a:buClr>
            </a:pPr>
            <a:endParaRPr lang="en-GB" sz="36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7650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6376" y="1150460"/>
            <a:ext cx="2695826" cy="2695826"/>
          </a:xfrm>
          <a:prstGeom prst="rect">
            <a:avLst/>
          </a:prstGeom>
        </p:spPr>
      </p:pic>
      <p:sp>
        <p:nvSpPr>
          <p:cNvPr id="7" name="Subtitle 6">
            <a:extLst>
              <a:ext uri="{FF2B5EF4-FFF2-40B4-BE49-F238E27FC236}">
                <a16:creationId xmlns:a16="http://schemas.microsoft.com/office/drawing/2014/main" id="{321D7517-9CCB-45BB-B5CB-1ECC08D595A5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US"/>
              <a:t>What is Unit Testing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CF49918-73C9-4DBE-9F08-35806CF7137F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/>
              <a:t>Software Used to Test Software</a:t>
            </a:r>
          </a:p>
        </p:txBody>
      </p:sp>
    </p:spTree>
    <p:extLst>
      <p:ext uri="{BB962C8B-B14F-4D97-AF65-F5344CB8AC3E}">
        <p14:creationId xmlns:p14="http://schemas.microsoft.com/office/powerpoint/2010/main" val="2254179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Title">
            <a:extLst>
              <a:ext uri="{FF2B5EF4-FFF2-40B4-BE49-F238E27FC236}">
                <a16:creationId xmlns:a16="http://schemas.microsoft.com/office/drawing/2014/main" id="{FA0703FC-0F8F-4C80-A615-E4B381EC0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8800" dirty="0">
                <a:solidFill>
                  <a:srgbClr val="234465"/>
                </a:solidFill>
              </a:rPr>
              <a:t>Questions?</a:t>
            </a:r>
            <a:endParaRPr lang="en-US" sz="8800" dirty="0"/>
          </a:p>
        </p:txBody>
      </p:sp>
    </p:spTree>
    <p:extLst>
      <p:ext uri="{BB962C8B-B14F-4D97-AF65-F5344CB8AC3E}">
        <p14:creationId xmlns:p14="http://schemas.microsoft.com/office/powerpoint/2010/main" val="2180618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Body"/>
          <p:cNvSpPr>
            <a:spLocks noGrp="1"/>
          </p:cNvSpPr>
          <p:nvPr>
            <p:ph idx="4294967295"/>
          </p:nvPr>
        </p:nvSpPr>
        <p:spPr>
          <a:xfrm>
            <a:off x="190404" y="1179000"/>
            <a:ext cx="8695596" cy="54900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/>
            <a:r>
              <a:rPr lang="en-US" sz="3000" noProof="1">
                <a:hlinkClick r:id="rId3"/>
              </a:rPr>
              <a:t>softuni.bg</a:t>
            </a:r>
            <a:r>
              <a:rPr lang="en-US" sz="3000" noProof="1"/>
              <a:t>, </a:t>
            </a:r>
            <a:r>
              <a:rPr lang="en-US" sz="2800" dirty="0">
                <a:hlinkClick r:id="rId4"/>
              </a:rPr>
              <a:t>about.softuni.bg</a:t>
            </a:r>
            <a:endParaRPr lang="en-US" sz="30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Foundation</a:t>
            </a:r>
            <a:endParaRPr lang="bg-BG" sz="3200" dirty="0"/>
          </a:p>
          <a:p>
            <a:pPr lvl="1"/>
            <a:r>
              <a:rPr lang="en-US" sz="3000" noProof="1">
                <a:hlinkClick r:id="rId5"/>
              </a:rPr>
              <a:t>softuni.foundation</a:t>
            </a:r>
            <a:endParaRPr lang="en-US" sz="30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@ Facebook</a:t>
            </a:r>
          </a:p>
          <a:p>
            <a:pPr lvl="1"/>
            <a:r>
              <a:rPr lang="en-US" sz="3000" noProof="1">
                <a:hlinkClick r:id="rId6"/>
              </a:rPr>
              <a:t>facebook.com/SoftwareUniversity</a:t>
            </a:r>
            <a:endParaRPr lang="en-US" sz="30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Forums</a:t>
            </a:r>
          </a:p>
          <a:p>
            <a:pPr lvl="1"/>
            <a:r>
              <a:rPr lang="en-US" sz="3000" dirty="0">
                <a:hlinkClick r:id="rId7"/>
              </a:rPr>
              <a:t>forum.softuni.bg</a:t>
            </a:r>
            <a:endParaRPr lang="en-US" sz="3000" noProof="1"/>
          </a:p>
        </p:txBody>
      </p:sp>
      <p:sp>
        <p:nvSpPr>
          <p:cNvPr id="3" name="Slide 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133C2D07-7272-4494-BF65-9D733B389E0F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5592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">
            <a:extLst>
              <a:ext uri="{FF2B5EF4-FFF2-40B4-BE49-F238E27FC236}">
                <a16:creationId xmlns:a16="http://schemas.microsoft.com/office/drawing/2014/main" id="{C5AA0C81-BAC2-4319-AB26-1E5E48DE27A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42</a:t>
            </a:fld>
            <a:endParaRPr lang="en-US" noProof="0" dirty="0"/>
          </a:p>
        </p:txBody>
      </p:sp>
      <p:sp>
        <p:nvSpPr>
          <p:cNvPr id="2" name="Slide Body">
            <a:extLst>
              <a:ext uri="{FF2B5EF4-FFF2-40B4-BE49-F238E27FC236}">
                <a16:creationId xmlns:a16="http://schemas.microsoft.com/office/drawing/2014/main" id="{980F49B1-E4BE-4389-A747-7AB9B71AD9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269001"/>
            <a:ext cx="11818096" cy="5455890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dirty="0"/>
              <a:t>This course (slides, examples, demos, exercises, homework, documents, videos and other assets) is </a:t>
            </a:r>
            <a:r>
              <a:rPr lang="en-US" b="1" dirty="0"/>
              <a:t>copyrighted content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Unauthorized copy, reproduction or use is illegal</a:t>
            </a:r>
          </a:p>
          <a:p>
            <a:pPr>
              <a:lnSpc>
                <a:spcPct val="120000"/>
              </a:lnSpc>
            </a:pPr>
            <a:r>
              <a:rPr lang="en-US" dirty="0"/>
              <a:t>© SoftUni – </a:t>
            </a:r>
            <a:r>
              <a:rPr lang="en-US" dirty="0">
                <a:hlinkClick r:id="rId3"/>
              </a:rPr>
              <a:t>https://about.softuni.bg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© Software University – </a:t>
            </a:r>
            <a:r>
              <a:rPr lang="en-US" dirty="0">
                <a:hlinkClick r:id="rId4"/>
              </a:rPr>
              <a:t>https://softuni.bg</a:t>
            </a:r>
            <a:endParaRPr lang="bg-BG" dirty="0"/>
          </a:p>
        </p:txBody>
      </p:sp>
      <p:sp>
        <p:nvSpPr>
          <p:cNvPr id="3" name="Slide Title">
            <a:extLst>
              <a:ext uri="{FF2B5EF4-FFF2-40B4-BE49-F238E27FC236}">
                <a16:creationId xmlns:a16="http://schemas.microsoft.com/office/drawing/2014/main" id="{E5F1FB41-80C3-4816-BC47-CCC50632E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License</a:t>
            </a:r>
            <a:endParaRPr lang="bg-BG" dirty="0"/>
          </a:p>
        </p:txBody>
      </p:sp>
      <p:pic>
        <p:nvPicPr>
          <p:cNvPr id="6" name="Picture License" descr="License">
            <a:extLst>
              <a:ext uri="{FF2B5EF4-FFF2-40B4-BE49-F238E27FC236}">
                <a16:creationId xmlns:a16="http://schemas.microsoft.com/office/drawing/2014/main" id="{A10A2585-858C-4B1E-8846-27CF1C15729E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745023" y="4445455"/>
            <a:ext cx="1930977" cy="204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425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2041766" y="1121143"/>
            <a:ext cx="10129234" cy="554658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Not </a:t>
            </a:r>
            <a:r>
              <a:rPr lang="en-US" b="1" dirty="0">
                <a:solidFill>
                  <a:schemeClr val="bg1"/>
                </a:solidFill>
              </a:rPr>
              <a:t>structured</a:t>
            </a:r>
          </a:p>
          <a:p>
            <a:pPr>
              <a:lnSpc>
                <a:spcPct val="100000"/>
              </a:lnSpc>
            </a:pPr>
            <a:r>
              <a:rPr lang="en-US" dirty="0"/>
              <a:t>Not </a:t>
            </a:r>
            <a:r>
              <a:rPr lang="en-US" b="1" dirty="0">
                <a:solidFill>
                  <a:schemeClr val="bg1"/>
                </a:solidFill>
              </a:rPr>
              <a:t>repeatable</a:t>
            </a:r>
          </a:p>
          <a:p>
            <a:pPr>
              <a:lnSpc>
                <a:spcPct val="100000"/>
              </a:lnSpc>
            </a:pPr>
            <a:r>
              <a:rPr lang="en-US" dirty="0"/>
              <a:t>Can’t </a:t>
            </a:r>
            <a:r>
              <a:rPr lang="en-US" b="1" dirty="0">
                <a:solidFill>
                  <a:schemeClr val="bg1"/>
                </a:solidFill>
              </a:rPr>
              <a:t>cover</a:t>
            </a:r>
            <a:r>
              <a:rPr lang="en-US" dirty="0"/>
              <a:t> all of the code</a:t>
            </a:r>
          </a:p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Not</a:t>
            </a:r>
            <a:r>
              <a:rPr lang="en-US" dirty="0"/>
              <a:t> as </a:t>
            </a:r>
            <a:r>
              <a:rPr lang="en-US" b="1" dirty="0">
                <a:solidFill>
                  <a:schemeClr val="bg1"/>
                </a:solidFill>
              </a:rPr>
              <a:t>easy</a:t>
            </a:r>
            <a:r>
              <a:rPr lang="en-US" dirty="0"/>
              <a:t> as it should be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Manual Testing</a:t>
            </a:r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D2552E68-3994-4490-BAF8-FE1C381D5622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255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">
            <a:extLst>
              <a:ext uri="{FF2B5EF4-FFF2-40B4-BE49-F238E27FC236}">
                <a16:creationId xmlns:a16="http://schemas.microsoft.com/office/drawing/2014/main" id="{1E74AF2B-CD37-4320-B900-1930DA672F1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6</a:t>
            </a:fld>
            <a:endParaRPr lang="en-US" noProof="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 need a </a:t>
            </a:r>
            <a:r>
              <a:rPr lang="en-US" b="1" dirty="0">
                <a:solidFill>
                  <a:schemeClr val="bg1"/>
                </a:solidFill>
              </a:rPr>
              <a:t>structured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approach</a:t>
            </a:r>
            <a:r>
              <a:rPr lang="en-US" dirty="0"/>
              <a:t> that:</a:t>
            </a:r>
          </a:p>
          <a:p>
            <a:pPr lvl="1"/>
            <a:r>
              <a:rPr lang="en-US" sz="3200" dirty="0"/>
              <a:t>Allows </a:t>
            </a:r>
            <a:r>
              <a:rPr lang="en-US" sz="3200" b="1" dirty="0">
                <a:solidFill>
                  <a:schemeClr val="bg1"/>
                </a:solidFill>
              </a:rPr>
              <a:t>refactoring</a:t>
            </a:r>
          </a:p>
          <a:p>
            <a:pPr lvl="1"/>
            <a:r>
              <a:rPr lang="en-US" sz="3200" dirty="0"/>
              <a:t>Reduces the </a:t>
            </a:r>
            <a:r>
              <a:rPr lang="en-US" sz="3200" b="1" dirty="0">
                <a:solidFill>
                  <a:schemeClr val="bg1"/>
                </a:solidFill>
              </a:rPr>
              <a:t>cost of change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</a:rPr>
              <a:t>Decreases</a:t>
            </a:r>
            <a:r>
              <a:rPr lang="en-US" sz="3200" dirty="0"/>
              <a:t> the number of </a:t>
            </a:r>
            <a:r>
              <a:rPr lang="en-US" sz="3200" b="1" dirty="0">
                <a:solidFill>
                  <a:schemeClr val="bg1"/>
                </a:solidFill>
              </a:rPr>
              <a:t>defects</a:t>
            </a:r>
            <a:r>
              <a:rPr lang="en-US" sz="3200" dirty="0"/>
              <a:t> in the code </a:t>
            </a:r>
          </a:p>
          <a:p>
            <a:pPr>
              <a:lnSpc>
                <a:spcPct val="100000"/>
              </a:lnSpc>
            </a:pPr>
            <a:r>
              <a:rPr lang="en-US" sz="3400" dirty="0"/>
              <a:t>Bonus:</a:t>
            </a:r>
          </a:p>
          <a:p>
            <a:pPr lvl="1">
              <a:lnSpc>
                <a:spcPct val="100000"/>
              </a:lnSpc>
            </a:pPr>
            <a:r>
              <a:rPr lang="en-US" sz="3200" dirty="0"/>
              <a:t>Improves </a:t>
            </a:r>
            <a:r>
              <a:rPr lang="en-US" sz="3200" b="1" dirty="0">
                <a:solidFill>
                  <a:schemeClr val="bg1"/>
                </a:solidFill>
              </a:rPr>
              <a:t>design</a:t>
            </a:r>
          </a:p>
          <a:p>
            <a:pPr lvl="1"/>
            <a:endParaRPr lang="en-US" dirty="0"/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Moving Away from Manual Testing</a:t>
            </a:r>
          </a:p>
        </p:txBody>
      </p:sp>
    </p:spTree>
    <p:extLst>
      <p:ext uri="{BB962C8B-B14F-4D97-AF65-F5344CB8AC3E}">
        <p14:creationId xmlns:p14="http://schemas.microsoft.com/office/powerpoint/2010/main" val="1793797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065510" y="1121144"/>
            <a:ext cx="9929724" cy="5276048"/>
          </a:xfrm>
        </p:spPr>
        <p:txBody>
          <a:bodyPr/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System</a:t>
            </a:r>
            <a:r>
              <a:rPr lang="en-US" dirty="0"/>
              <a:t> tests</a:t>
            </a:r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Integration</a:t>
            </a:r>
            <a:r>
              <a:rPr lang="en-US" dirty="0"/>
              <a:t> tests</a:t>
            </a:r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Unit</a:t>
            </a:r>
            <a:r>
              <a:rPr lang="en-US" dirty="0"/>
              <a:t> tests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Automated Testing</a:t>
            </a:r>
          </a:p>
        </p:txBody>
      </p:sp>
      <p:sp>
        <p:nvSpPr>
          <p:cNvPr id="6" name="Oval 5"/>
          <p:cNvSpPr/>
          <p:nvPr/>
        </p:nvSpPr>
        <p:spPr>
          <a:xfrm>
            <a:off x="5061081" y="2541489"/>
            <a:ext cx="4244959" cy="3624339"/>
          </a:xfrm>
          <a:prstGeom prst="ellipse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System</a:t>
            </a:r>
          </a:p>
        </p:txBody>
      </p:sp>
      <p:sp>
        <p:nvSpPr>
          <p:cNvPr id="11" name="Oval 10"/>
          <p:cNvSpPr/>
          <p:nvPr/>
        </p:nvSpPr>
        <p:spPr>
          <a:xfrm>
            <a:off x="3571625" y="3876773"/>
            <a:ext cx="2681027" cy="2289057"/>
          </a:xfrm>
          <a:prstGeom prst="ellipse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Integration</a:t>
            </a:r>
          </a:p>
        </p:txBody>
      </p:sp>
      <p:sp>
        <p:nvSpPr>
          <p:cNvPr id="10" name="Oval 9"/>
          <p:cNvSpPr/>
          <p:nvPr/>
        </p:nvSpPr>
        <p:spPr>
          <a:xfrm>
            <a:off x="2529004" y="4956391"/>
            <a:ext cx="1416538" cy="1209438"/>
          </a:xfrm>
          <a:prstGeom prst="ellipse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Unit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E5534F-8EB8-472A-9078-9D64EC814602}"/>
              </a:ext>
            </a:extLst>
          </p:cNvPr>
          <p:cNvSpPr txBox="1"/>
          <p:nvPr/>
        </p:nvSpPr>
        <p:spPr>
          <a:xfrm>
            <a:off x="6186000" y="997199"/>
            <a:ext cx="5386759" cy="1416579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none" lIns="144000" tIns="108000" rIns="144000" bIns="108000" rtlCol="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dirty="0"/>
              <a:t>More types of testing: Regression, UI,</a:t>
            </a:r>
            <a:br>
              <a:rPr lang="en-US" sz="2400" dirty="0"/>
            </a:br>
            <a:r>
              <a:rPr lang="en-US" sz="2400" dirty="0"/>
              <a:t>Load, Performance, Stress, Security,</a:t>
            </a:r>
            <a:br>
              <a:rPr lang="en-US" sz="2400" dirty="0"/>
            </a:br>
            <a:r>
              <a:rPr lang="en-US" sz="2400" dirty="0"/>
              <a:t>Manual, Acceptance, Black-box, A/B, etc.</a:t>
            </a:r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763825C7-5EF9-41B3-BC88-651B34D7A462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4998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0" grpId="0" animBg="1"/>
      <p:bldP spid="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3F1E7EC-EDF3-4127-A4E3-D79096FBD5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Integration Tests</a:t>
            </a:r>
          </a:p>
        </p:txBody>
      </p:sp>
      <p:pic>
        <p:nvPicPr>
          <p:cNvPr id="1026" name="Picture 2" descr="2 Unit tests, 0 Integration Tests">
            <a:extLst>
              <a:ext uri="{FF2B5EF4-FFF2-40B4-BE49-F238E27FC236}">
                <a16:creationId xmlns:a16="http://schemas.microsoft.com/office/drawing/2014/main" id="{A0D9C8A5-1A11-475B-801D-C699E2A334E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6524" y="1504949"/>
            <a:ext cx="8144475" cy="4582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">
            <a:extLst>
              <a:ext uri="{FF2B5EF4-FFF2-40B4-BE49-F238E27FC236}">
                <a16:creationId xmlns:a16="http://schemas.microsoft.com/office/drawing/2014/main" id="{4AB0CCC6-6015-4F9D-A6A8-85CCABFC6215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9784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1952" y="1314000"/>
            <a:ext cx="2708095" cy="2708095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9F05BDC5-3A47-45B7-BB1C-F541AF952AE5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 dirty="0"/>
              <a:t>Setup and First Test</a:t>
            </a:r>
          </a:p>
        </p:txBody>
      </p:sp>
    </p:spTree>
    <p:extLst>
      <p:ext uri="{BB962C8B-B14F-4D97-AF65-F5344CB8AC3E}">
        <p14:creationId xmlns:p14="http://schemas.microsoft.com/office/powerpoint/2010/main" val="802319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theme/theme1.xml><?xml version="1.0" encoding="utf-8"?>
<a:theme xmlns:a="http://schemas.openxmlformats.org/drawingml/2006/main" name="1_SoftUni">
  <a:themeElements>
    <a:clrScheme name="SoftUni">
      <a:dk1>
        <a:srgbClr val="234465"/>
      </a:dk1>
      <a:lt1>
        <a:srgbClr val="FFA000"/>
      </a:lt1>
      <a:dk2>
        <a:srgbClr val="234465"/>
      </a:dk2>
      <a:lt2>
        <a:srgbClr val="FFFFFF"/>
      </a:lt2>
      <a:accent1>
        <a:srgbClr val="FFA000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F2AC44"/>
      </a:hlink>
      <a:folHlink>
        <a:srgbClr val="F6C781"/>
      </a:folHlink>
    </a:clrScheme>
    <a:fontScheme name="SoftUn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3843</TotalTime>
  <Words>1996</Words>
  <Application>Microsoft Office PowerPoint</Application>
  <PresentationFormat>Широк екран</PresentationFormat>
  <Paragraphs>394</Paragraphs>
  <Slides>42</Slides>
  <Notes>17</Notes>
  <HiddenSlides>0</HiddenSlides>
  <MMClips>0</MMClips>
  <ScaleCrop>false</ScaleCrop>
  <HeadingPairs>
    <vt:vector size="6" baseType="variant">
      <vt:variant>
        <vt:lpstr>Използвани шрифтове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Заглавия на слайдовете</vt:lpstr>
      </vt:variant>
      <vt:variant>
        <vt:i4>42</vt:i4>
      </vt:variant>
    </vt:vector>
  </HeadingPairs>
  <TitlesOfParts>
    <vt:vector size="48" baseType="lpstr">
      <vt:lpstr>Arial</vt:lpstr>
      <vt:lpstr>Calibri</vt:lpstr>
      <vt:lpstr>Consolas</vt:lpstr>
      <vt:lpstr>Wingdings</vt:lpstr>
      <vt:lpstr>Wingdings 2</vt:lpstr>
      <vt:lpstr>1_SoftUni</vt:lpstr>
      <vt:lpstr>Unit Testing</vt:lpstr>
      <vt:lpstr>Table of Contents</vt:lpstr>
      <vt:lpstr>Questions</vt:lpstr>
      <vt:lpstr>Software Used to Test Software</vt:lpstr>
      <vt:lpstr>Manual Testing</vt:lpstr>
      <vt:lpstr>Moving Away from Manual Testing</vt:lpstr>
      <vt:lpstr>Automated Testing</vt:lpstr>
      <vt:lpstr>Integration Tests</vt:lpstr>
      <vt:lpstr>Setup and First Test</vt:lpstr>
      <vt:lpstr>NUnit</vt:lpstr>
      <vt:lpstr>Problem: NUnit Test</vt:lpstr>
      <vt:lpstr>Solution: NUnit Test (1)</vt:lpstr>
      <vt:lpstr>Solution: NUnit Test (2)</vt:lpstr>
      <vt:lpstr>Solution: NUnit Test (3)</vt:lpstr>
      <vt:lpstr>What is AAA Testing Pattern</vt:lpstr>
      <vt:lpstr>3A Pattern</vt:lpstr>
      <vt:lpstr>Problem: Test Axe</vt:lpstr>
      <vt:lpstr>Solution: Test Axe (1)</vt:lpstr>
      <vt:lpstr>Solution: Test Axe (2)</vt:lpstr>
      <vt:lpstr>Problem: Test Dummy</vt:lpstr>
      <vt:lpstr>Solution: Test Dummy</vt:lpstr>
      <vt:lpstr>Seven Testing Principles</vt:lpstr>
      <vt:lpstr>Seven Testing Principles</vt:lpstr>
      <vt:lpstr>Seven Testing Principles (1)</vt:lpstr>
      <vt:lpstr>Seven Testing Principles (2)</vt:lpstr>
      <vt:lpstr>Seven Testing Principles (3)</vt:lpstr>
      <vt:lpstr>Seven Testing Principles (4)</vt:lpstr>
      <vt:lpstr>Seven Testing Principles (5)</vt:lpstr>
      <vt:lpstr>Seven Testing Principles (6)</vt:lpstr>
      <vt:lpstr>How to Write Good Tests</vt:lpstr>
      <vt:lpstr>Asserts (1)</vt:lpstr>
      <vt:lpstr>Asserts (2)</vt:lpstr>
      <vt:lpstr>Assertion Messages</vt:lpstr>
      <vt:lpstr>Don't Repeat Yourself</vt:lpstr>
      <vt:lpstr>Naming Test Methods</vt:lpstr>
      <vt:lpstr>Problem: Refactor Tests</vt:lpstr>
      <vt:lpstr>Solution: Refactor Tests (1)</vt:lpstr>
      <vt:lpstr>Solution: Refactor Tests (2)</vt:lpstr>
      <vt:lpstr>Summary</vt:lpstr>
      <vt:lpstr>Questions?</vt:lpstr>
      <vt:lpstr>Trainings @ Software University (SoftUni)</vt:lpstr>
      <vt:lpstr>License</vt:lpstr>
    </vt:vector>
  </TitlesOfParts>
  <Company>SoftUni – https://softuni.org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CSharp OOP - Unit Testing</dc:title>
  <dc:subject>Intro to NodeJS</dc:subject>
  <dc:creator>Software University</dc:creator>
  <cp:keywords>Software University; SoftUni; programming; coding; software development; education; training; course</cp:keywords>
  <dc:description>© SoftUni – https://softuni.org_x000d_
© Software University – https://softuni.bg_x000d_
_x000d_
Copyrighted document. Unauthorized copy, reproduction or use is not permitted.</dc:description>
  <cp:lastModifiedBy>Stoyan</cp:lastModifiedBy>
  <cp:revision>25</cp:revision>
  <dcterms:created xsi:type="dcterms:W3CDTF">2018-05-23T13:08:44Z</dcterms:created>
  <dcterms:modified xsi:type="dcterms:W3CDTF">2020-11-20T13:59:19Z</dcterms:modified>
  <cp:category>programming;education;software engineering;software development</cp:category>
</cp:coreProperties>
</file>